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23"/>
  </p:notesMasterIdLst>
  <p:sldIdLst>
    <p:sldId id="257" r:id="rId3"/>
    <p:sldId id="260" r:id="rId4"/>
    <p:sldId id="261" r:id="rId5"/>
    <p:sldId id="262" r:id="rId6"/>
    <p:sldId id="263" r:id="rId7"/>
    <p:sldId id="279" r:id="rId8"/>
    <p:sldId id="280" r:id="rId9"/>
    <p:sldId id="281" r:id="rId10"/>
    <p:sldId id="284" r:id="rId11"/>
    <p:sldId id="283" r:id="rId12"/>
    <p:sldId id="282" r:id="rId13"/>
    <p:sldId id="285" r:id="rId14"/>
    <p:sldId id="286" r:id="rId15"/>
    <p:sldId id="287" r:id="rId16"/>
    <p:sldId id="288" r:id="rId17"/>
    <p:sldId id="291" r:id="rId18"/>
    <p:sldId id="290" r:id="rId19"/>
    <p:sldId id="289" r:id="rId20"/>
    <p:sldId id="292" r:id="rId21"/>
    <p:sldId id="269" r:id="rId22"/>
  </p:sldIdLst>
  <p:sldSz cx="9144000" cy="5143500" type="screen16x9"/>
  <p:notesSz cx="6858000" cy="9144000"/>
  <p:embeddedFontLst>
    <p:embeddedFont>
      <p:font typeface="Rubik Medium" panose="020B0604020202020204" charset="-79"/>
      <p:regular r:id="rId24"/>
      <p:bold r:id="rId25"/>
      <p:italic r:id="rId26"/>
      <p:boldItalic r:id="rId27"/>
    </p:embeddedFont>
    <p:embeddedFont>
      <p:font typeface="Rubik Light" panose="020B0604020202020204" charset="-79"/>
      <p:regular r:id="rId28"/>
      <p:bold r:id="rId29"/>
      <p:italic r:id="rId30"/>
      <p:boldItalic r:id="rId31"/>
    </p:embeddedFont>
    <p:embeddedFont>
      <p:font typeface="Rubik" panose="020B0604020202020204" charset="-79"/>
      <p:regular r:id="rId32"/>
      <p:bold r:id="rId33"/>
      <p:italic r:id="rId34"/>
      <p:boldItalic r:id="rId35"/>
    </p:embeddedFont>
    <p:embeddedFont>
      <p:font typeface="Rubik SemiBold" panose="020B0604020202020204" charset="-79"/>
      <p:regular r:id="rId36"/>
      <p:bold r:id="rId37"/>
      <p:italic r:id="rId38"/>
      <p:boldItalic r:id="rId39"/>
    </p:embeddedFont>
    <p:embeddedFont>
      <p:font typeface="Roboto Mono" panose="020B0604020202020204" charset="0"/>
      <p:regular r:id="rId40"/>
      <p:bold r:id="rId41"/>
      <p:italic r:id="rId42"/>
      <p:boldItalic r:id="rId43"/>
    </p:embeddedFont>
    <p:embeddedFont>
      <p:font typeface="Consolas" panose="020B0609020204030204" pitchFamily="49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ulieta Speranza" initials="" lastIdx="1" clrIdx="0"/>
  <p:cmAuthor id="1" name="Laila Cugno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19.xml"/><Relationship Id="rId34" Type="http://schemas.openxmlformats.org/officeDocument/2006/relationships/font" Target="fonts/font11.fntdata"/><Relationship Id="rId42" Type="http://schemas.openxmlformats.org/officeDocument/2006/relationships/font" Target="fonts/font19.fntdata"/><Relationship Id="rId47" Type="http://schemas.openxmlformats.org/officeDocument/2006/relationships/font" Target="fonts/font24.fntdata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6.fntdata"/><Relationship Id="rId11" Type="http://schemas.openxmlformats.org/officeDocument/2006/relationships/slide" Target="slides/slide9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font" Target="fonts/font22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8.fntdata"/><Relationship Id="rId44" Type="http://schemas.openxmlformats.org/officeDocument/2006/relationships/font" Target="fonts/font21.fntdata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font" Target="fonts/font20.fntdata"/><Relationship Id="rId48" Type="http://schemas.openxmlformats.org/officeDocument/2006/relationships/commentAuthors" Target="commentAuthors.xml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openxmlformats.org/officeDocument/2006/relationships/font" Target="fonts/font23.fntdata"/><Relationship Id="rId20" Type="http://schemas.openxmlformats.org/officeDocument/2006/relationships/slide" Target="slides/slide18.xml"/><Relationship Id="rId41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e9edc595f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e9edc595f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93690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083454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1753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30691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e9edc595f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e9edc595f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13191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080701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090239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e9edc595f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e9edc595f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45914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363924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e9edc595f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e9edc595f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76463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be6fb4552b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be6fb4552b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8f20da9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gc8f20da9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3e9edc595f_0_5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3e9edc595f_0_5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e9edc595f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e9edc595f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61300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27885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984625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313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hyperlink" Target="https://www.instagram.com/arbustait/" TargetMode="External"/><Relationship Id="rId18" Type="http://schemas.openxmlformats.org/officeDocument/2006/relationships/hyperlink" Target="http://www.arbusta.net" TargetMode="External"/><Relationship Id="rId3" Type="http://schemas.openxmlformats.org/officeDocument/2006/relationships/image" Target="../media/image13.png"/><Relationship Id="rId7" Type="http://schemas.openxmlformats.org/officeDocument/2006/relationships/hyperlink" Target="https://twitter.com/arbustaIT" TargetMode="External"/><Relationship Id="rId12" Type="http://schemas.openxmlformats.org/officeDocument/2006/relationships/image" Target="../media/image19.png"/><Relationship Id="rId17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hyperlink" Target="https://www.facebook.com/arbustait/" TargetMode="External"/><Relationship Id="rId5" Type="http://schemas.openxmlformats.org/officeDocument/2006/relationships/image" Target="../media/image15.png"/><Relationship Id="rId15" Type="http://schemas.openxmlformats.org/officeDocument/2006/relationships/hyperlink" Target="https://www.linkedin.com/company/arbusta/" TargetMode="External"/><Relationship Id="rId10" Type="http://schemas.openxmlformats.org/officeDocument/2006/relationships/image" Target="../media/image18.png"/><Relationship Id="rId4" Type="http://schemas.openxmlformats.org/officeDocument/2006/relationships/image" Target="../media/image14.jpg"/><Relationship Id="rId9" Type="http://schemas.openxmlformats.org/officeDocument/2006/relationships/hyperlink" Target="https://www.youtube.com/arbustait" TargetMode="External"/><Relationship Id="rId1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validatorjs/validator.js#validator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6"/>
          <p:cNvPicPr preferRelativeResize="0"/>
          <p:nvPr/>
        </p:nvPicPr>
        <p:blipFill rotWithShape="1">
          <a:blip r:embed="rId4">
            <a:alphaModFix/>
          </a:blip>
          <a:srcRect l="29420" t="13682" r="23685" b="41278"/>
          <a:stretch/>
        </p:blipFill>
        <p:spPr>
          <a:xfrm>
            <a:off x="4027297" y="1033150"/>
            <a:ext cx="1089400" cy="96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6"/>
          <p:cNvSpPr txBox="1"/>
          <p:nvPr/>
        </p:nvSpPr>
        <p:spPr>
          <a:xfrm>
            <a:off x="3144438" y="1999650"/>
            <a:ext cx="3962944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 dirty="0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SOMOS ARBUSTA |</a:t>
            </a:r>
            <a:endParaRPr sz="2500" dirty="0">
              <a:solidFill>
                <a:srgbClr val="FFFFFF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118" name="Google Shape;118;p26"/>
          <p:cNvPicPr preferRelativeResize="0"/>
          <p:nvPr/>
        </p:nvPicPr>
        <p:blipFill rotWithShape="1">
          <a:blip r:embed="rId5">
            <a:alphaModFix/>
          </a:blip>
          <a:srcRect b="50000"/>
          <a:stretch/>
        </p:blipFill>
        <p:spPr>
          <a:xfrm>
            <a:off x="0" y="2571750"/>
            <a:ext cx="91440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6"/>
          <p:cNvSpPr txBox="1"/>
          <p:nvPr/>
        </p:nvSpPr>
        <p:spPr>
          <a:xfrm>
            <a:off x="1952553" y="3131476"/>
            <a:ext cx="5355772" cy="923299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EXPRESS</a:t>
            </a:r>
          </a:p>
          <a:p>
            <a:pPr lvl="0" algn="ctr"/>
            <a:r>
              <a:rPr lang="es-AR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VALIDATOR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120" name="Google Shape;120;p26"/>
          <p:cNvPicPr preferRelativeResize="0"/>
          <p:nvPr/>
        </p:nvPicPr>
        <p:blipFill rotWithShape="1">
          <a:blip r:embed="rId6">
            <a:alphaModFix/>
          </a:blip>
          <a:srcRect l="25384" t="25700"/>
          <a:stretch/>
        </p:blipFill>
        <p:spPr>
          <a:xfrm>
            <a:off x="0" y="0"/>
            <a:ext cx="1159275" cy="122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6"/>
          <p:cNvPicPr preferRelativeResize="0"/>
          <p:nvPr/>
        </p:nvPicPr>
        <p:blipFill rotWithShape="1">
          <a:blip r:embed="rId6">
            <a:alphaModFix/>
          </a:blip>
          <a:srcRect l="3670" t="7045"/>
          <a:stretch/>
        </p:blipFill>
        <p:spPr>
          <a:xfrm>
            <a:off x="1809800" y="1644125"/>
            <a:ext cx="751425" cy="76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1"/>
          <p:cNvGrpSpPr/>
          <p:nvPr/>
        </p:nvGrpSpPr>
        <p:grpSpPr>
          <a:xfrm>
            <a:off x="-53575" y="0"/>
            <a:ext cx="9144000" cy="5143500"/>
            <a:chOff x="0" y="0"/>
            <a:chExt cx="9144000" cy="5143500"/>
          </a:xfrm>
        </p:grpSpPr>
        <p:pic>
          <p:nvPicPr>
            <p:cNvPr id="157" name="Google Shape;157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31"/>
            <p:cNvPicPr preferRelativeResize="0"/>
            <p:nvPr/>
          </p:nvPicPr>
          <p:blipFill rotWithShape="1">
            <a:blip r:embed="rId4">
              <a:alphaModFix amt="27000"/>
            </a:blip>
            <a:srcRect l="26649" t="17352" r="28681" b="30269"/>
            <a:stretch/>
          </p:blipFill>
          <p:spPr>
            <a:xfrm>
              <a:off x="0" y="0"/>
              <a:ext cx="447694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9" name="Google Shape;159;p31"/>
          <p:cNvGrpSpPr/>
          <p:nvPr/>
        </p:nvGrpSpPr>
        <p:grpSpPr>
          <a:xfrm>
            <a:off x="-147725" y="0"/>
            <a:ext cx="9315635" cy="5143500"/>
            <a:chOff x="-23775" y="0"/>
            <a:chExt cx="9191550" cy="5143500"/>
          </a:xfrm>
        </p:grpSpPr>
        <p:pic>
          <p:nvPicPr>
            <p:cNvPr id="160" name="Google Shape;160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-23775" y="0"/>
              <a:ext cx="919155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31"/>
            <p:cNvPicPr preferRelativeResize="0"/>
            <p:nvPr/>
          </p:nvPicPr>
          <p:blipFill rotWithShape="1">
            <a:blip r:embed="rId6">
              <a:alphaModFix amt="24000"/>
            </a:blip>
            <a:srcRect l="10007" b="15232"/>
            <a:stretch/>
          </p:blipFill>
          <p:spPr>
            <a:xfrm>
              <a:off x="0" y="1805000"/>
              <a:ext cx="5310126" cy="3338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2" name="Google Shape;162;p31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8268375" y="4321225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19;p26"/>
          <p:cNvSpPr txBox="1"/>
          <p:nvPr/>
        </p:nvSpPr>
        <p:spPr>
          <a:xfrm>
            <a:off x="592907" y="1645432"/>
            <a:ext cx="7849234" cy="1661963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Las validaciones con </a:t>
            </a:r>
            <a:r>
              <a:rPr lang="es-ES" sz="2400" b="1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check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()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las haremos 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dentro del </a:t>
            </a:r>
            <a:r>
              <a:rPr lang="es-ES" sz="2400" b="1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array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que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le pasamos como parámetro 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 ruta 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que esté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procesando el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formulario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10304689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996902" y="193359"/>
            <a:ext cx="7163946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2. CONFIGURAR ERRORES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220005" y="995953"/>
            <a:ext cx="8336742" cy="3974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AR" sz="2400" b="1" dirty="0" err="1" smtClean="0">
                <a:solidFill>
                  <a:srgbClr val="FFCC22"/>
                </a:solidFill>
                <a:latin typeface="Karla-Bold"/>
              </a:rPr>
              <a:t>validationResult</a:t>
            </a:r>
            <a:r>
              <a:rPr lang="es-AR" sz="2400" b="1" dirty="0">
                <a:solidFill>
                  <a:srgbClr val="FFCC22"/>
                </a:solidFill>
                <a:latin typeface="Karla-Bold"/>
              </a:rPr>
              <a:t>()</a:t>
            </a:r>
            <a:endParaRPr lang="es-AR" sz="2400" b="1" dirty="0" smtClean="0">
              <a:solidFill>
                <a:srgbClr val="FFCC22"/>
              </a:solidFill>
              <a:latin typeface="Karla-Bold"/>
            </a:endParaRP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Es una función que nos va a permitir capturar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los datos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que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no hayan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pasado las validaciones que hicimos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con </a:t>
            </a:r>
            <a:r>
              <a:rPr lang="es-AR" sz="2000" dirty="0" err="1" smtClean="0">
                <a:solidFill>
                  <a:srgbClr val="2197F4"/>
                </a:solidFill>
                <a:latin typeface="Consolas" panose="020B0609020204030204" pitchFamily="49" charset="0"/>
              </a:rPr>
              <a:t>check</a:t>
            </a:r>
            <a:r>
              <a:rPr lang="es-AR" sz="2000" dirty="0" smtClean="0">
                <a:solidFill>
                  <a:srgbClr val="3F3F3F"/>
                </a:solidFill>
                <a:latin typeface="Consolas" panose="020B0609020204030204" pitchFamily="49" charset="0"/>
              </a:rPr>
              <a:t>()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.Recibe el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objeto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request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y retorna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un objeto con los errores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del formulario.</a:t>
            </a:r>
          </a:p>
          <a:p>
            <a:endParaRPr lang="es-ES"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AR" sz="2000" dirty="0" smtClean="0">
                <a:solidFill>
                  <a:srgbClr val="9D27B1"/>
                </a:solidFill>
                <a:latin typeface="Consolas" panose="020B0609020204030204" pitchFamily="49" charset="0"/>
              </a:rPr>
              <a:t>   </a:t>
            </a:r>
            <a:r>
              <a:rPr lang="es-AR" sz="2000" dirty="0" err="1" smtClean="0">
                <a:solidFill>
                  <a:srgbClr val="9D27B1"/>
                </a:solidFill>
                <a:latin typeface="Consolas" panose="020B0609020204030204" pitchFamily="49" charset="0"/>
              </a:rPr>
              <a:t>const</a:t>
            </a:r>
            <a:r>
              <a:rPr lang="es-AR" sz="2000" dirty="0" smtClean="0">
                <a:solidFill>
                  <a:srgbClr val="9D27B1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 err="1">
                <a:solidFill>
                  <a:srgbClr val="F6A52B"/>
                </a:solidFill>
                <a:latin typeface="Consolas" panose="020B0609020204030204" pitchFamily="49" charset="0"/>
              </a:rPr>
              <a:t>userController</a:t>
            </a:r>
            <a:r>
              <a:rPr lang="es-AR" sz="2000" dirty="0">
                <a:solidFill>
                  <a:srgbClr val="F6A52B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= 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s-AR" sz="2000" dirty="0" smtClean="0">
                <a:solidFill>
                  <a:srgbClr val="2197F4"/>
                </a:solidFill>
                <a:latin typeface="Consolas" panose="020B0609020204030204" pitchFamily="49" charset="0"/>
              </a:rPr>
              <a:t>      </a:t>
            </a:r>
            <a:r>
              <a:rPr lang="es-AR" sz="2000" dirty="0" err="1" smtClean="0">
                <a:solidFill>
                  <a:srgbClr val="2197F4"/>
                </a:solidFill>
                <a:latin typeface="Consolas" panose="020B0609020204030204" pitchFamily="49" charset="0"/>
              </a:rPr>
              <a:t>login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: 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req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, res) </a:t>
            </a:r>
            <a:r>
              <a:rPr lang="es-AR" sz="2000" dirty="0">
                <a:solidFill>
                  <a:srgbClr val="9D27B1"/>
                </a:solidFill>
                <a:latin typeface="Consolas" panose="020B0609020204030204" pitchFamily="49" charset="0"/>
              </a:rPr>
              <a:t>=&gt; 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s-AR" sz="2000" dirty="0" smtClean="0">
                <a:solidFill>
                  <a:srgbClr val="9D27B1"/>
                </a:solidFill>
                <a:latin typeface="Consolas" panose="020B0609020204030204" pitchFamily="49" charset="0"/>
              </a:rPr>
              <a:t>         </a:t>
            </a:r>
            <a:r>
              <a:rPr lang="es-AR" sz="2000" dirty="0" err="1" smtClean="0">
                <a:solidFill>
                  <a:srgbClr val="9D27B1"/>
                </a:solidFill>
                <a:latin typeface="Consolas" panose="020B0609020204030204" pitchFamily="49" charset="0"/>
              </a:rPr>
              <a:t>let</a:t>
            </a:r>
            <a:r>
              <a:rPr lang="es-AR" sz="2000" dirty="0" smtClean="0">
                <a:solidFill>
                  <a:srgbClr val="9D27B1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 err="1">
                <a:solidFill>
                  <a:srgbClr val="F64C4C"/>
                </a:solidFill>
                <a:latin typeface="Consolas" panose="020B0609020204030204" pitchFamily="49" charset="0"/>
              </a:rPr>
              <a:t>errors</a:t>
            </a:r>
            <a:r>
              <a:rPr lang="es-AR" sz="2000" dirty="0">
                <a:solidFill>
                  <a:srgbClr val="F64C4C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= </a:t>
            </a:r>
            <a:r>
              <a:rPr lang="es-AR" sz="2000" dirty="0" err="1">
                <a:solidFill>
                  <a:srgbClr val="2197F4"/>
                </a:solidFill>
                <a:latin typeface="Consolas" panose="020B0609020204030204" pitchFamily="49" charset="0"/>
              </a:rPr>
              <a:t>validationResult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req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       }</a:t>
            </a:r>
            <a:endParaRPr lang="es-AR" sz="2000" dirty="0">
              <a:solidFill>
                <a:srgbClr val="434343"/>
              </a:solidFill>
              <a:latin typeface="Consolas" panose="020B0609020204030204" pitchFamily="49" charset="0"/>
            </a:endParaRPr>
          </a:p>
          <a:p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     }</a:t>
            </a:r>
            <a:endParaRPr lang="es-AR" sz="2000" dirty="0">
              <a:solidFill>
                <a:srgbClr val="434343"/>
              </a:solidFill>
              <a:latin typeface="Consolas" panose="020B0609020204030204" pitchFamily="49" charset="0"/>
            </a:endParaRPr>
          </a:p>
          <a:p>
            <a:r>
              <a:rPr lang="es-AR" sz="2000" dirty="0">
                <a:solidFill>
                  <a:srgbClr val="FFFFFF"/>
                </a:solidFill>
                <a:latin typeface="Montserrat-Regular"/>
              </a:rPr>
              <a:t>11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4065897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996902" y="213984"/>
            <a:ext cx="7163946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ENVIAR LOS ERRORES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220004" y="995953"/>
            <a:ext cx="8923995" cy="422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El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objeto que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devuelve </a:t>
            </a:r>
            <a:r>
              <a:rPr lang="es-AR" sz="2000" dirty="0" err="1" smtClean="0">
                <a:solidFill>
                  <a:srgbClr val="2197F4"/>
                </a:solidFill>
                <a:latin typeface="Consolas" panose="020B0609020204030204" pitchFamily="49" charset="0"/>
              </a:rPr>
              <a:t>validationResult</a:t>
            </a:r>
            <a:r>
              <a:rPr lang="es-AR" sz="2000" dirty="0" smtClean="0">
                <a:solidFill>
                  <a:srgbClr val="3F3F3F"/>
                </a:solidFill>
                <a:latin typeface="Consolas" panose="020B0609020204030204" pitchFamily="49" charset="0"/>
              </a:rPr>
              <a:t>()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almacena los errores en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la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propiedad </a:t>
            </a:r>
            <a:r>
              <a:rPr lang="es-AR" sz="2000" dirty="0" err="1" smtClean="0">
                <a:solidFill>
                  <a:srgbClr val="F54336"/>
                </a:solidFill>
                <a:latin typeface="Consolas" panose="020B0609020204030204" pitchFamily="49" charset="0"/>
              </a:rPr>
              <a:t>errors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que es un </a:t>
            </a:r>
            <a:r>
              <a:rPr lang="es-ES" sz="2000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array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modo que, si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hubo errores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eso es lo que queremos enviar a la vista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  <a:endParaRPr lang="es-ES"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AR" sz="2000" dirty="0" err="1">
                <a:solidFill>
                  <a:srgbClr val="9D27B1"/>
                </a:solidFill>
                <a:latin typeface="Consolas" panose="020B0609020204030204" pitchFamily="49" charset="0"/>
              </a:rPr>
              <a:t>const</a:t>
            </a:r>
            <a:r>
              <a:rPr lang="es-AR" sz="2000" dirty="0">
                <a:solidFill>
                  <a:srgbClr val="9D27B1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 err="1">
                <a:solidFill>
                  <a:srgbClr val="F6A52B"/>
                </a:solidFill>
                <a:latin typeface="Consolas" panose="020B0609020204030204" pitchFamily="49" charset="0"/>
              </a:rPr>
              <a:t>userController</a:t>
            </a:r>
            <a:r>
              <a:rPr lang="es-AR" sz="2000" dirty="0">
                <a:solidFill>
                  <a:srgbClr val="F6A52B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= 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s-AR" sz="2000" dirty="0" smtClean="0">
                <a:solidFill>
                  <a:srgbClr val="2197F4"/>
                </a:solidFill>
                <a:latin typeface="Consolas" panose="020B0609020204030204" pitchFamily="49" charset="0"/>
              </a:rPr>
              <a:t>   </a:t>
            </a:r>
            <a:r>
              <a:rPr lang="es-AR" sz="2000" dirty="0" err="1" smtClean="0">
                <a:solidFill>
                  <a:srgbClr val="2197F4"/>
                </a:solidFill>
                <a:latin typeface="Consolas" panose="020B0609020204030204" pitchFamily="49" charset="0"/>
              </a:rPr>
              <a:t>login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: 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req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, res) </a:t>
            </a:r>
            <a:r>
              <a:rPr lang="es-AR" sz="2000" dirty="0">
                <a:solidFill>
                  <a:srgbClr val="9D27B1"/>
                </a:solidFill>
                <a:latin typeface="Consolas" panose="020B0609020204030204" pitchFamily="49" charset="0"/>
              </a:rPr>
              <a:t>=&gt; 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s-AR" sz="2000" dirty="0" smtClean="0">
                <a:solidFill>
                  <a:srgbClr val="9D27B1"/>
                </a:solidFill>
                <a:latin typeface="Consolas" panose="020B0609020204030204" pitchFamily="49" charset="0"/>
              </a:rPr>
              <a:t>     </a:t>
            </a:r>
            <a:r>
              <a:rPr lang="es-AR" sz="2000" dirty="0" err="1" smtClean="0">
                <a:solidFill>
                  <a:srgbClr val="9D27B1"/>
                </a:solidFill>
                <a:latin typeface="Consolas" panose="020B0609020204030204" pitchFamily="49" charset="0"/>
              </a:rPr>
              <a:t>let</a:t>
            </a:r>
            <a:r>
              <a:rPr lang="es-AR" sz="2000" dirty="0" smtClean="0">
                <a:solidFill>
                  <a:srgbClr val="9D27B1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 err="1">
                <a:solidFill>
                  <a:srgbClr val="F64C4C"/>
                </a:solidFill>
                <a:latin typeface="Consolas" panose="020B0609020204030204" pitchFamily="49" charset="0"/>
              </a:rPr>
              <a:t>errors</a:t>
            </a:r>
            <a:r>
              <a:rPr lang="es-AR" sz="2000" dirty="0">
                <a:solidFill>
                  <a:srgbClr val="F64C4C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= </a:t>
            </a:r>
            <a:r>
              <a:rPr lang="es-AR" sz="2000" dirty="0" err="1">
                <a:solidFill>
                  <a:srgbClr val="2197F4"/>
                </a:solidFill>
                <a:latin typeface="Consolas" panose="020B0609020204030204" pitchFamily="49" charset="0"/>
              </a:rPr>
              <a:t>validationResult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req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AR" sz="2000" dirty="0" smtClean="0">
                <a:solidFill>
                  <a:srgbClr val="9D27B1"/>
                </a:solidFill>
                <a:latin typeface="Consolas" panose="020B0609020204030204" pitchFamily="49" charset="0"/>
              </a:rPr>
              <a:t>     </a:t>
            </a:r>
            <a:r>
              <a:rPr lang="es-AR" sz="2000" dirty="0" err="1" smtClean="0">
                <a:solidFill>
                  <a:srgbClr val="9D27B1"/>
                </a:solidFill>
                <a:latin typeface="Consolas" panose="020B0609020204030204" pitchFamily="49" charset="0"/>
              </a:rPr>
              <a:t>if</a:t>
            </a:r>
            <a:r>
              <a:rPr lang="es-AR" sz="2000" dirty="0" smtClean="0">
                <a:solidFill>
                  <a:srgbClr val="9D27B1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!</a:t>
            </a:r>
            <a:r>
              <a:rPr lang="es-AR" sz="2000" dirty="0" err="1">
                <a:solidFill>
                  <a:srgbClr val="F64C4C"/>
                </a:solidFill>
                <a:latin typeface="Consolas" panose="020B0609020204030204" pitchFamily="49" charset="0"/>
              </a:rPr>
              <a:t>errors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sz="2000" dirty="0" err="1">
                <a:solidFill>
                  <a:srgbClr val="2197F4"/>
                </a:solidFill>
                <a:latin typeface="Consolas" panose="020B0609020204030204" pitchFamily="49" charset="0"/>
              </a:rPr>
              <a:t>isEmpty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()) {</a:t>
            </a:r>
          </a:p>
          <a:p>
            <a:r>
              <a:rPr lang="es-AR" sz="2000" dirty="0" smtClean="0">
                <a:solidFill>
                  <a:srgbClr val="9D27B1"/>
                </a:solidFill>
                <a:latin typeface="Consolas" panose="020B0609020204030204" pitchFamily="49" charset="0"/>
              </a:rPr>
              <a:t>        </a:t>
            </a:r>
            <a:r>
              <a:rPr lang="es-AR" sz="2000" dirty="0" err="1" smtClean="0">
                <a:solidFill>
                  <a:srgbClr val="9D27B1"/>
                </a:solidFill>
                <a:latin typeface="Consolas" panose="020B0609020204030204" pitchFamily="49" charset="0"/>
              </a:rPr>
              <a:t>return</a:t>
            </a:r>
            <a:r>
              <a:rPr lang="es-AR" sz="2000" dirty="0" smtClean="0">
                <a:solidFill>
                  <a:srgbClr val="9D27B1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 err="1">
                <a:solidFill>
                  <a:srgbClr val="F64C4C"/>
                </a:solidFill>
                <a:latin typeface="Consolas" panose="020B0609020204030204" pitchFamily="49" charset="0"/>
              </a:rPr>
              <a:t>res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sz="2000" dirty="0" err="1">
                <a:solidFill>
                  <a:srgbClr val="2197F4"/>
                </a:solidFill>
                <a:latin typeface="Consolas" panose="020B0609020204030204" pitchFamily="49" charset="0"/>
              </a:rPr>
              <a:t>render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2000" dirty="0">
                <a:solidFill>
                  <a:srgbClr val="8CC44A"/>
                </a:solidFill>
                <a:latin typeface="Consolas" panose="020B0609020204030204" pitchFamily="49" charset="0"/>
              </a:rPr>
              <a:t>'</a:t>
            </a:r>
            <a:r>
              <a:rPr lang="es-AR" sz="2000" dirty="0" err="1">
                <a:solidFill>
                  <a:srgbClr val="8CC44A"/>
                </a:solidFill>
                <a:latin typeface="Consolas" panose="020B0609020204030204" pitchFamily="49" charset="0"/>
              </a:rPr>
              <a:t>login</a:t>
            </a:r>
            <a:r>
              <a:rPr lang="es-AR" sz="2000" dirty="0">
                <a:solidFill>
                  <a:srgbClr val="8CC44A"/>
                </a:solidFill>
                <a:latin typeface="Consolas" panose="020B0609020204030204" pitchFamily="49" charset="0"/>
              </a:rPr>
              <a:t>'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, {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errors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: </a:t>
            </a:r>
            <a:r>
              <a:rPr lang="es-AR" sz="2000" dirty="0" err="1">
                <a:solidFill>
                  <a:srgbClr val="F64C4C"/>
                </a:solidFill>
                <a:latin typeface="Consolas" panose="020B0609020204030204" pitchFamily="49" charset="0"/>
              </a:rPr>
              <a:t>errors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sz="2000" dirty="0" err="1">
                <a:solidFill>
                  <a:srgbClr val="F64C4C"/>
                </a:solidFill>
                <a:latin typeface="Consolas" panose="020B0609020204030204" pitchFamily="49" charset="0"/>
              </a:rPr>
              <a:t>errors</a:t>
            </a:r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});</a:t>
            </a:r>
            <a:endParaRPr lang="es-AR" sz="2000" dirty="0">
              <a:solidFill>
                <a:srgbClr val="434343"/>
              </a:solidFill>
              <a:latin typeface="Consolas" panose="020B0609020204030204" pitchFamily="49" charset="0"/>
            </a:endParaRPr>
          </a:p>
          <a:p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       }</a:t>
            </a:r>
            <a:endParaRPr lang="es-AR" sz="2000" dirty="0">
              <a:solidFill>
                <a:srgbClr val="434343"/>
              </a:solidFill>
              <a:latin typeface="Consolas" panose="020B0609020204030204" pitchFamily="49" charset="0"/>
            </a:endParaRPr>
          </a:p>
          <a:p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    }</a:t>
            </a:r>
            <a:endParaRPr lang="es-AR" sz="2000" dirty="0">
              <a:solidFill>
                <a:srgbClr val="434343"/>
              </a:solidFill>
              <a:latin typeface="Consolas" panose="020B0609020204030204" pitchFamily="49" charset="0"/>
            </a:endParaRPr>
          </a:p>
          <a:p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 }</a:t>
            </a:r>
            <a:endParaRPr lang="es-AR" sz="2000" dirty="0">
              <a:solidFill>
                <a:srgbClr val="434343"/>
              </a:solidFill>
              <a:latin typeface="Consolas" panose="020B0609020204030204" pitchFamily="49" charset="0"/>
            </a:endParaRPr>
          </a:p>
          <a:p>
            <a:r>
              <a:rPr lang="es-AR" sz="2000" dirty="0">
                <a:solidFill>
                  <a:srgbClr val="FFFFFF"/>
                </a:solidFill>
                <a:latin typeface="Montserrat-Regular"/>
              </a:rPr>
              <a:t>12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539424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996902" y="213984"/>
            <a:ext cx="7163946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MOSTRAR LOS ERRORES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220004" y="995953"/>
            <a:ext cx="8923995" cy="422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En la vista que retornamos, tendremos que recorrer ese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array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 errores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que nos llegó. Cada error será un objeto con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propiedades, en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donde, en este escenario, nos interesa la propiedad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msg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,que almacena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el mensaje de error que queremos mostrarle al usuario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AR" sz="2000" dirty="0" smtClean="0">
              <a:solidFill>
                <a:srgbClr val="434343"/>
              </a:solidFill>
              <a:latin typeface="Consolas" panose="020B0609020204030204" pitchFamily="49" charset="0"/>
            </a:endParaRPr>
          </a:p>
          <a:p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&lt;</a:t>
            </a:r>
            <a:r>
              <a:rPr lang="es-AR" sz="2000" dirty="0" err="1">
                <a:solidFill>
                  <a:srgbClr val="F64C4C"/>
                </a:solidFill>
                <a:latin typeface="Consolas" panose="020B0609020204030204" pitchFamily="49" charset="0"/>
              </a:rPr>
              <a:t>ul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&lt;% </a:t>
            </a:r>
            <a:r>
              <a:rPr lang="es-AR" sz="2000" dirty="0" err="1">
                <a:solidFill>
                  <a:srgbClr val="9D27B1"/>
                </a:solidFill>
                <a:latin typeface="Consolas" panose="020B0609020204030204" pitchFamily="49" charset="0"/>
              </a:rPr>
              <a:t>for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2000" dirty="0" err="1">
                <a:solidFill>
                  <a:srgbClr val="9D27B1"/>
                </a:solidFill>
                <a:latin typeface="Consolas" panose="020B0609020204030204" pitchFamily="49" charset="0"/>
              </a:rPr>
              <a:t>var</a:t>
            </a:r>
            <a:r>
              <a:rPr lang="es-AR" sz="2000" dirty="0">
                <a:solidFill>
                  <a:srgbClr val="9D27B1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i 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= </a:t>
            </a:r>
            <a:r>
              <a:rPr lang="es-AR" sz="2000" dirty="0">
                <a:solidFill>
                  <a:srgbClr val="F6A52B"/>
                </a:solidFill>
                <a:latin typeface="Consolas" panose="020B0609020204030204" pitchFamily="49" charset="0"/>
              </a:rPr>
              <a:t>0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; i 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&lt; </a:t>
            </a:r>
            <a:r>
              <a:rPr lang="es-AR" sz="2000" dirty="0" err="1">
                <a:solidFill>
                  <a:srgbClr val="F64C4C"/>
                </a:solidFill>
                <a:latin typeface="Consolas" panose="020B0609020204030204" pitchFamily="49" charset="0"/>
              </a:rPr>
              <a:t>errors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sz="2000" dirty="0" err="1">
                <a:solidFill>
                  <a:srgbClr val="2197F4"/>
                </a:solidFill>
                <a:latin typeface="Consolas" panose="020B0609020204030204" pitchFamily="49" charset="0"/>
              </a:rPr>
              <a:t>length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; i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++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) { %&gt;</a:t>
            </a:r>
          </a:p>
          <a:p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&lt;</a:t>
            </a:r>
            <a:r>
              <a:rPr lang="es-AR" sz="2000" dirty="0">
                <a:solidFill>
                  <a:srgbClr val="F64C4C"/>
                </a:solidFill>
                <a:latin typeface="Consolas" panose="020B0609020204030204" pitchFamily="49" charset="0"/>
              </a:rPr>
              <a:t>li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&gt; &lt;%= errors[i].</a:t>
            </a:r>
            <a:r>
              <a:rPr lang="es-AR" sz="2000" dirty="0">
                <a:solidFill>
                  <a:srgbClr val="F64C4C"/>
                </a:solidFill>
                <a:latin typeface="Consolas" panose="020B0609020204030204" pitchFamily="49" charset="0"/>
              </a:rPr>
              <a:t>msg 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%&gt; &lt;/</a:t>
            </a:r>
            <a:r>
              <a:rPr lang="es-AR" sz="2000" dirty="0">
                <a:solidFill>
                  <a:srgbClr val="F64C4C"/>
                </a:solidFill>
                <a:latin typeface="Consolas" panose="020B0609020204030204" pitchFamily="49" charset="0"/>
              </a:rPr>
              <a:t>li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&lt;% } %&gt;</a:t>
            </a:r>
          </a:p>
          <a:p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&lt;/</a:t>
            </a:r>
            <a:r>
              <a:rPr lang="es-AR" sz="2000" dirty="0" err="1" smtClean="0">
                <a:solidFill>
                  <a:srgbClr val="F64C4C"/>
                </a:solidFill>
                <a:latin typeface="Consolas" panose="020B0609020204030204" pitchFamily="49" charset="0"/>
              </a:rPr>
              <a:t>ul</a:t>
            </a:r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&gt;</a:t>
            </a:r>
            <a:r>
              <a:rPr lang="es-AR" sz="2000" dirty="0" smtClean="0">
                <a:solidFill>
                  <a:srgbClr val="FFFFFF"/>
                </a:solidFill>
                <a:latin typeface="Montserrat-Regular"/>
              </a:rPr>
              <a:t>1</a:t>
            </a:r>
          </a:p>
          <a:p>
            <a:endParaRPr lang="es-AR" sz="2000" dirty="0">
              <a:solidFill>
                <a:srgbClr val="FFFFFF"/>
              </a:solidFill>
              <a:latin typeface="Montserrat-Regular"/>
            </a:endParaRPr>
          </a:p>
          <a:p>
            <a:r>
              <a:rPr lang="es-AR" sz="2000" dirty="0" smtClean="0">
                <a:solidFill>
                  <a:srgbClr val="FF0000"/>
                </a:solidFill>
                <a:latin typeface="Montserrat-Regular"/>
              </a:rPr>
              <a:t>EJS</a:t>
            </a:r>
            <a:r>
              <a:rPr lang="es-AR" sz="2000" dirty="0" smtClean="0">
                <a:solidFill>
                  <a:srgbClr val="FFFFFF"/>
                </a:solidFill>
                <a:latin typeface="Montserrat-Regular"/>
              </a:rPr>
              <a:t>2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079418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1"/>
          <p:cNvGrpSpPr/>
          <p:nvPr/>
        </p:nvGrpSpPr>
        <p:grpSpPr>
          <a:xfrm>
            <a:off x="-53575" y="0"/>
            <a:ext cx="9144000" cy="5143500"/>
            <a:chOff x="0" y="0"/>
            <a:chExt cx="9144000" cy="5143500"/>
          </a:xfrm>
        </p:grpSpPr>
        <p:pic>
          <p:nvPicPr>
            <p:cNvPr id="157" name="Google Shape;157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31"/>
            <p:cNvPicPr preferRelativeResize="0"/>
            <p:nvPr/>
          </p:nvPicPr>
          <p:blipFill rotWithShape="1">
            <a:blip r:embed="rId4">
              <a:alphaModFix amt="27000"/>
            </a:blip>
            <a:srcRect l="26649" t="17352" r="28681" b="30269"/>
            <a:stretch/>
          </p:blipFill>
          <p:spPr>
            <a:xfrm>
              <a:off x="0" y="0"/>
              <a:ext cx="447694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9" name="Google Shape;159;p31"/>
          <p:cNvGrpSpPr/>
          <p:nvPr/>
        </p:nvGrpSpPr>
        <p:grpSpPr>
          <a:xfrm>
            <a:off x="-147725" y="0"/>
            <a:ext cx="9315635" cy="5143500"/>
            <a:chOff x="-23775" y="0"/>
            <a:chExt cx="9191550" cy="5143500"/>
          </a:xfrm>
        </p:grpSpPr>
        <p:pic>
          <p:nvPicPr>
            <p:cNvPr id="160" name="Google Shape;160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-23775" y="0"/>
              <a:ext cx="919155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31"/>
            <p:cNvPicPr preferRelativeResize="0"/>
            <p:nvPr/>
          </p:nvPicPr>
          <p:blipFill rotWithShape="1">
            <a:blip r:embed="rId6">
              <a:alphaModFix amt="24000"/>
            </a:blip>
            <a:srcRect l="10007" b="15232"/>
            <a:stretch/>
          </p:blipFill>
          <p:spPr>
            <a:xfrm>
              <a:off x="0" y="1805000"/>
              <a:ext cx="5310126" cy="3338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2" name="Google Shape;162;p31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8268375" y="4321225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19;p26"/>
          <p:cNvSpPr txBox="1"/>
          <p:nvPr/>
        </p:nvSpPr>
        <p:spPr>
          <a:xfrm>
            <a:off x="641033" y="1144965"/>
            <a:ext cx="7849234" cy="2031295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Cuando el usuario ingresa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por primera 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vez al formulario,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 variable 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errores que enviamos a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 vista 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no existe, ya que la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petición aún 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no pasó por el controlador</a:t>
            </a:r>
          </a:p>
          <a:p>
            <a:pPr lvl="0" algn="ctr"/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que procesa esos datos.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397682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996902" y="213984"/>
            <a:ext cx="7163946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MOSTRAR LOS ERRORES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220004" y="995953"/>
            <a:ext cx="8923995" cy="422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Para evitar fallas, por fuera del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for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que recorre el </a:t>
            </a:r>
            <a:r>
              <a:rPr lang="es-ES" sz="2000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array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tendremos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que crear un condicional que verifique que la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variable </a:t>
            </a:r>
            <a:r>
              <a:rPr lang="es-ES" sz="2000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errors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no esté indefinida antes de iniciar el bucle.</a:t>
            </a:r>
            <a:endParaRPr lang="es-AR" sz="2000" dirty="0" smtClean="0">
              <a:solidFill>
                <a:srgbClr val="434343"/>
              </a:solidFill>
              <a:latin typeface="Consolas" panose="020B0609020204030204" pitchFamily="49" charset="0"/>
            </a:endParaRPr>
          </a:p>
          <a:p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&lt;% </a:t>
            </a:r>
            <a:r>
              <a:rPr lang="es-AR" sz="2000" dirty="0" err="1">
                <a:solidFill>
                  <a:srgbClr val="9D27B1"/>
                </a:solidFill>
                <a:latin typeface="Consolas" panose="020B0609020204030204" pitchFamily="49" charset="0"/>
              </a:rPr>
              <a:t>if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2000" dirty="0" err="1">
                <a:solidFill>
                  <a:srgbClr val="2197F4"/>
                </a:solidFill>
                <a:latin typeface="Consolas" panose="020B0609020204030204" pitchFamily="49" charset="0"/>
              </a:rPr>
              <a:t>typeof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errors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!= 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'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undefined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') { %&gt;</a:t>
            </a:r>
          </a:p>
          <a:p>
            <a:r>
              <a:rPr lang="es-AR" sz="2000" dirty="0" smtClean="0">
                <a:solidFill>
                  <a:srgbClr val="9A9A9A"/>
                </a:solidFill>
                <a:latin typeface="Consolas" panose="020B0609020204030204" pitchFamily="49" charset="0"/>
              </a:rPr>
              <a:t>   &lt;</a:t>
            </a:r>
            <a:r>
              <a:rPr lang="es-AR" sz="2000" dirty="0" err="1">
                <a:solidFill>
                  <a:srgbClr val="9A9A9A"/>
                </a:solidFill>
                <a:latin typeface="Consolas" panose="020B0609020204030204" pitchFamily="49" charset="0"/>
              </a:rPr>
              <a:t>ul</a:t>
            </a:r>
            <a:r>
              <a:rPr lang="es-AR" sz="2000" dirty="0">
                <a:solidFill>
                  <a:srgbClr val="9A9A9A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s-AR" sz="2000" dirty="0" smtClean="0">
                <a:solidFill>
                  <a:srgbClr val="9A9A9A"/>
                </a:solidFill>
                <a:latin typeface="Consolas" panose="020B0609020204030204" pitchFamily="49" charset="0"/>
              </a:rPr>
              <a:t>     &lt;% </a:t>
            </a:r>
            <a:r>
              <a:rPr lang="es-AR" sz="2000" dirty="0" err="1">
                <a:solidFill>
                  <a:srgbClr val="9A9A9A"/>
                </a:solidFill>
                <a:latin typeface="Consolas" panose="020B0609020204030204" pitchFamily="49" charset="0"/>
              </a:rPr>
              <a:t>for</a:t>
            </a:r>
            <a:r>
              <a:rPr lang="es-AR" sz="2000" dirty="0">
                <a:solidFill>
                  <a:srgbClr val="9A9A9A"/>
                </a:solidFill>
                <a:latin typeface="Consolas" panose="020B0609020204030204" pitchFamily="49" charset="0"/>
              </a:rPr>
              <a:t>(</a:t>
            </a:r>
            <a:r>
              <a:rPr lang="es-AR" sz="2000" dirty="0" err="1">
                <a:solidFill>
                  <a:srgbClr val="9A9A9A"/>
                </a:solidFill>
                <a:latin typeface="Consolas" panose="020B0609020204030204" pitchFamily="49" charset="0"/>
              </a:rPr>
              <a:t>var</a:t>
            </a:r>
            <a:r>
              <a:rPr lang="es-AR" sz="2000" dirty="0">
                <a:solidFill>
                  <a:srgbClr val="9A9A9A"/>
                </a:solidFill>
                <a:latin typeface="Consolas" panose="020B0609020204030204" pitchFamily="49" charset="0"/>
              </a:rPr>
              <a:t> i = 0; i &lt; </a:t>
            </a:r>
            <a:r>
              <a:rPr lang="es-AR" sz="2000" dirty="0" err="1">
                <a:solidFill>
                  <a:srgbClr val="9A9A9A"/>
                </a:solidFill>
                <a:latin typeface="Consolas" panose="020B0609020204030204" pitchFamily="49" charset="0"/>
              </a:rPr>
              <a:t>errors.length</a:t>
            </a:r>
            <a:r>
              <a:rPr lang="es-AR" sz="2000" dirty="0">
                <a:solidFill>
                  <a:srgbClr val="9A9A9A"/>
                </a:solidFill>
                <a:latin typeface="Consolas" panose="020B0609020204030204" pitchFamily="49" charset="0"/>
              </a:rPr>
              <a:t>; i++) { %&gt;</a:t>
            </a:r>
          </a:p>
          <a:p>
            <a:r>
              <a:rPr lang="es-AR" sz="2000" dirty="0" smtClean="0">
                <a:solidFill>
                  <a:srgbClr val="9A9A9A"/>
                </a:solidFill>
                <a:latin typeface="Consolas" panose="020B0609020204030204" pitchFamily="49" charset="0"/>
              </a:rPr>
              <a:t>       &lt;</a:t>
            </a:r>
            <a:r>
              <a:rPr lang="es-AR" sz="2000" dirty="0">
                <a:solidFill>
                  <a:srgbClr val="9A9A9A"/>
                </a:solidFill>
                <a:latin typeface="Consolas" panose="020B0609020204030204" pitchFamily="49" charset="0"/>
              </a:rPr>
              <a:t>li&gt; &lt;%= errors[i].msg %&gt; &lt;/li&gt;</a:t>
            </a:r>
          </a:p>
          <a:p>
            <a:r>
              <a:rPr lang="es-AR" sz="2000" dirty="0" smtClean="0">
                <a:solidFill>
                  <a:srgbClr val="9A9A9A"/>
                </a:solidFill>
                <a:latin typeface="Consolas" panose="020B0609020204030204" pitchFamily="49" charset="0"/>
              </a:rPr>
              <a:t>     &lt;% </a:t>
            </a:r>
            <a:r>
              <a:rPr lang="es-AR" sz="2000" dirty="0">
                <a:solidFill>
                  <a:srgbClr val="9A9A9A"/>
                </a:solidFill>
                <a:latin typeface="Consolas" panose="020B0609020204030204" pitchFamily="49" charset="0"/>
              </a:rPr>
              <a:t>} %&gt;</a:t>
            </a:r>
          </a:p>
          <a:p>
            <a:r>
              <a:rPr lang="es-AR" sz="2000" dirty="0" smtClean="0">
                <a:solidFill>
                  <a:srgbClr val="9A9A9A"/>
                </a:solidFill>
                <a:latin typeface="Consolas" panose="020B0609020204030204" pitchFamily="49" charset="0"/>
              </a:rPr>
              <a:t> &lt;/</a:t>
            </a:r>
            <a:r>
              <a:rPr lang="es-AR" sz="2000" dirty="0" err="1">
                <a:solidFill>
                  <a:srgbClr val="9A9A9A"/>
                </a:solidFill>
                <a:latin typeface="Consolas" panose="020B0609020204030204" pitchFamily="49" charset="0"/>
              </a:rPr>
              <a:t>ul</a:t>
            </a:r>
            <a:r>
              <a:rPr lang="es-AR" sz="2000" dirty="0">
                <a:solidFill>
                  <a:srgbClr val="9A9A9A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&lt;% } %&gt;</a:t>
            </a:r>
          </a:p>
          <a:p>
            <a:r>
              <a:rPr lang="es-AR" sz="2000" dirty="0">
                <a:solidFill>
                  <a:srgbClr val="FFFFFF"/>
                </a:solidFill>
                <a:latin typeface="Montserrat-Regular"/>
              </a:rPr>
              <a:t>15</a:t>
            </a:r>
          </a:p>
          <a:p>
            <a:r>
              <a:rPr lang="es-AR" sz="2000" dirty="0" smtClean="0">
                <a:solidFill>
                  <a:srgbClr val="FF0000"/>
                </a:solidFill>
                <a:latin typeface="Montserrat-Regular"/>
              </a:rPr>
              <a:t>EJS</a:t>
            </a:r>
            <a:r>
              <a:rPr lang="es-AR" sz="2000" dirty="0" smtClean="0">
                <a:solidFill>
                  <a:srgbClr val="FFFFFF"/>
                </a:solidFill>
                <a:latin typeface="Montserrat-Regular"/>
              </a:rPr>
              <a:t>2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8997012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1986930" y="227734"/>
            <a:ext cx="833960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3. EDITAR MENSAJES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220004" y="995953"/>
            <a:ext cx="8923995" cy="422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AR" sz="2000" b="1" dirty="0" err="1">
                <a:solidFill>
                  <a:srgbClr val="FFCC22"/>
                </a:solidFill>
                <a:latin typeface="Montserrat-Bold"/>
              </a:rPr>
              <a:t>withMessage</a:t>
            </a:r>
            <a:r>
              <a:rPr lang="es-AR" sz="2000" b="1" dirty="0" smtClean="0">
                <a:solidFill>
                  <a:srgbClr val="FFCC22"/>
                </a:solidFill>
                <a:latin typeface="Montserrat-Bold"/>
              </a:rPr>
              <a:t>()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Es una función que nos va a permitir configurar el mensaje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 error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del campo a validar Recibe un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string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que será el que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le mostraremos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al usuario en la vista en caso de que exista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un error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en ese campo.</a:t>
            </a:r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&lt;% </a:t>
            </a:r>
            <a:r>
              <a:rPr lang="es-AR" sz="2000" dirty="0" err="1">
                <a:solidFill>
                  <a:srgbClr val="9D27B1"/>
                </a:solidFill>
                <a:latin typeface="Consolas" panose="020B0609020204030204" pitchFamily="49" charset="0"/>
              </a:rPr>
              <a:t>if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2000" dirty="0" err="1">
                <a:solidFill>
                  <a:srgbClr val="2197F4"/>
                </a:solidFill>
                <a:latin typeface="Consolas" panose="020B0609020204030204" pitchFamily="49" charset="0"/>
              </a:rPr>
              <a:t>typeof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errors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!= 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'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undefined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') { %&gt;</a:t>
            </a:r>
          </a:p>
          <a:p>
            <a:endParaRPr lang="es-AR" sz="2000" dirty="0" smtClean="0">
              <a:solidFill>
                <a:srgbClr val="9A9A9A"/>
              </a:solidFill>
              <a:latin typeface="Consolas" panose="020B0609020204030204" pitchFamily="49" charset="0"/>
            </a:endParaRPr>
          </a:p>
          <a:p>
            <a:r>
              <a:rPr lang="es-AR" sz="2000" dirty="0" err="1" smtClean="0">
                <a:solidFill>
                  <a:srgbClr val="9A9A9A"/>
                </a:solidFill>
                <a:latin typeface="Consolas" panose="020B0609020204030204" pitchFamily="49" charset="0"/>
              </a:rPr>
              <a:t>router.post</a:t>
            </a:r>
            <a:r>
              <a:rPr lang="es-AR" sz="2000" dirty="0">
                <a:solidFill>
                  <a:srgbClr val="9A9A9A"/>
                </a:solidFill>
                <a:latin typeface="Consolas" panose="020B0609020204030204" pitchFamily="49" charset="0"/>
              </a:rPr>
              <a:t>('/</a:t>
            </a:r>
            <a:r>
              <a:rPr lang="es-AR" sz="2000" dirty="0" err="1">
                <a:solidFill>
                  <a:srgbClr val="9A9A9A"/>
                </a:solidFill>
                <a:latin typeface="Consolas" panose="020B0609020204030204" pitchFamily="49" charset="0"/>
              </a:rPr>
              <a:t>login</a:t>
            </a:r>
            <a:r>
              <a:rPr lang="es-AR" sz="2000" dirty="0">
                <a:solidFill>
                  <a:srgbClr val="9A9A9A"/>
                </a:solidFill>
                <a:latin typeface="Consolas" panose="020B0609020204030204" pitchFamily="49" charset="0"/>
              </a:rPr>
              <a:t>', 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[</a:t>
            </a:r>
          </a:p>
          <a:p>
            <a:r>
              <a:rPr lang="es-AR" sz="2000" dirty="0" err="1">
                <a:solidFill>
                  <a:srgbClr val="2197F4"/>
                </a:solidFill>
                <a:latin typeface="Consolas" panose="020B0609020204030204" pitchFamily="49" charset="0"/>
              </a:rPr>
              <a:t>check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2000" dirty="0">
                <a:solidFill>
                  <a:srgbClr val="8CC44A"/>
                </a:solidFill>
                <a:latin typeface="Consolas" panose="020B0609020204030204" pitchFamily="49" charset="0"/>
              </a:rPr>
              <a:t>'email'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).</a:t>
            </a:r>
            <a:r>
              <a:rPr lang="es-AR" sz="2000" dirty="0" err="1">
                <a:solidFill>
                  <a:srgbClr val="2197F4"/>
                </a:solidFill>
                <a:latin typeface="Consolas" panose="020B0609020204030204" pitchFamily="49" charset="0"/>
              </a:rPr>
              <a:t>withMessage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2000" dirty="0">
                <a:solidFill>
                  <a:srgbClr val="8CC44A"/>
                </a:solidFill>
                <a:latin typeface="Consolas" panose="020B0609020204030204" pitchFamily="49" charset="0"/>
              </a:rPr>
              <a:t>'El formato ingresado no es válido'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),</a:t>
            </a:r>
          </a:p>
          <a:p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...</a:t>
            </a:r>
          </a:p>
          <a:p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]</a:t>
            </a:r>
            <a:r>
              <a:rPr lang="es-AR" sz="2000" dirty="0">
                <a:solidFill>
                  <a:srgbClr val="9A9A9A"/>
                </a:solidFill>
                <a:latin typeface="Consolas" panose="020B0609020204030204" pitchFamily="49" charset="0"/>
              </a:rPr>
              <a:t>, </a:t>
            </a:r>
            <a:r>
              <a:rPr lang="es-AR" sz="2000" dirty="0" err="1">
                <a:solidFill>
                  <a:srgbClr val="9A9A9A"/>
                </a:solidFill>
                <a:latin typeface="Consolas" panose="020B0609020204030204" pitchFamily="49" charset="0"/>
              </a:rPr>
              <a:t>userController.login</a:t>
            </a:r>
            <a:r>
              <a:rPr lang="es-AR" sz="2000" dirty="0">
                <a:solidFill>
                  <a:srgbClr val="9A9A9A"/>
                </a:solidFill>
                <a:latin typeface="Consolas" panose="020B0609020204030204" pitchFamily="49" charset="0"/>
              </a:rPr>
              <a:t>);</a:t>
            </a:r>
            <a:r>
              <a:rPr lang="es-AR" sz="2000" dirty="0" smtClean="0">
                <a:solidFill>
                  <a:srgbClr val="FFFFFF"/>
                </a:solidFill>
                <a:latin typeface="Montserrat-Regular"/>
              </a:rPr>
              <a:t>15</a:t>
            </a:r>
            <a:endParaRPr lang="es-AR" sz="2000" dirty="0">
              <a:solidFill>
                <a:srgbClr val="FFFFFF"/>
              </a:solidFill>
              <a:latin typeface="Montserrat-Regular"/>
            </a:endParaRPr>
          </a:p>
          <a:p>
            <a:endParaRPr lang="es-AR" sz="2000" dirty="0" smtClean="0">
              <a:solidFill>
                <a:srgbClr val="FF0000"/>
              </a:solidFill>
              <a:latin typeface="Montserrat-Regular"/>
            </a:endParaRPr>
          </a:p>
          <a:p>
            <a:r>
              <a:rPr lang="es-AR" sz="2000" dirty="0" smtClean="0">
                <a:solidFill>
                  <a:srgbClr val="FFFFFF"/>
                </a:solidFill>
                <a:latin typeface="Montserrat-Regular"/>
              </a:rPr>
              <a:t>2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3435970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1"/>
          <p:cNvGrpSpPr/>
          <p:nvPr/>
        </p:nvGrpSpPr>
        <p:grpSpPr>
          <a:xfrm>
            <a:off x="-53575" y="0"/>
            <a:ext cx="9144000" cy="5143500"/>
            <a:chOff x="0" y="0"/>
            <a:chExt cx="9144000" cy="5143500"/>
          </a:xfrm>
        </p:grpSpPr>
        <p:pic>
          <p:nvPicPr>
            <p:cNvPr id="157" name="Google Shape;157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31"/>
            <p:cNvPicPr preferRelativeResize="0"/>
            <p:nvPr/>
          </p:nvPicPr>
          <p:blipFill rotWithShape="1">
            <a:blip r:embed="rId4">
              <a:alphaModFix amt="27000"/>
            </a:blip>
            <a:srcRect l="26649" t="17352" r="28681" b="30269"/>
            <a:stretch/>
          </p:blipFill>
          <p:spPr>
            <a:xfrm>
              <a:off x="0" y="0"/>
              <a:ext cx="447694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9" name="Google Shape;159;p31"/>
          <p:cNvGrpSpPr/>
          <p:nvPr/>
        </p:nvGrpSpPr>
        <p:grpSpPr>
          <a:xfrm>
            <a:off x="-147725" y="0"/>
            <a:ext cx="9315635" cy="5143500"/>
            <a:chOff x="-23775" y="0"/>
            <a:chExt cx="9191550" cy="5143500"/>
          </a:xfrm>
        </p:grpSpPr>
        <p:pic>
          <p:nvPicPr>
            <p:cNvPr id="160" name="Google Shape;160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-23775" y="0"/>
              <a:ext cx="919155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31"/>
            <p:cNvPicPr preferRelativeResize="0"/>
            <p:nvPr/>
          </p:nvPicPr>
          <p:blipFill rotWithShape="1">
            <a:blip r:embed="rId6">
              <a:alphaModFix amt="24000"/>
            </a:blip>
            <a:srcRect l="10007" b="15232"/>
            <a:stretch/>
          </p:blipFill>
          <p:spPr>
            <a:xfrm>
              <a:off x="0" y="1805000"/>
              <a:ext cx="5310126" cy="3338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2" name="Google Shape;162;p31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8268375" y="4321225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19;p26"/>
          <p:cNvSpPr txBox="1"/>
          <p:nvPr/>
        </p:nvSpPr>
        <p:spPr>
          <a:xfrm>
            <a:off x="641033" y="1144965"/>
            <a:ext cx="7849234" cy="2031295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Si bien </a:t>
            </a:r>
            <a:r>
              <a:rPr lang="es-ES" sz="2400" b="1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express-validator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ya trae</a:t>
            </a:r>
          </a:p>
          <a:p>
            <a:pPr lvl="0" algn="ctr"/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resueltas muchas validaciones,</a:t>
            </a:r>
          </a:p>
          <a:p>
            <a:pPr lvl="0" algn="ctr"/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puede haber ocasiones en las que</a:t>
            </a:r>
          </a:p>
          <a:p>
            <a:pPr lvl="0" algn="ctr"/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necesitemos validar datos de una</a:t>
            </a:r>
          </a:p>
          <a:p>
            <a:pPr lvl="0" algn="ctr"/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forma más personalizada.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5192528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993334" y="0"/>
            <a:ext cx="1135067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4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4. VALIDACIONES PROPIASCREANDO </a:t>
            </a:r>
            <a:r>
              <a:rPr lang="es-AR" sz="24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VALIDACIONES</a:t>
            </a:r>
            <a:endParaRPr sz="24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220003" y="471414"/>
            <a:ext cx="8923995" cy="4528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Para validar un campo de manera personalizada,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haremos uso de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dos funciones que nos da la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librería: </a:t>
            </a:r>
          </a:p>
          <a:p>
            <a:endParaRPr lang="es-ES" sz="2000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AR" sz="2000" b="1" dirty="0" err="1" smtClean="0">
                <a:solidFill>
                  <a:srgbClr val="FFCC22"/>
                </a:solidFill>
                <a:latin typeface="Karla-Bold"/>
              </a:rPr>
              <a:t>body</a:t>
            </a:r>
            <a:r>
              <a:rPr lang="es-AR" sz="2000" b="1" dirty="0" smtClean="0">
                <a:solidFill>
                  <a:srgbClr val="FFCC22"/>
                </a:solidFill>
                <a:latin typeface="Karla-Bold"/>
              </a:rPr>
              <a:t>()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Recibe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un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string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como parámetro, el nombre del campo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que queremos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validar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r>
              <a:rPr lang="es-AR" sz="2000" dirty="0" err="1">
                <a:solidFill>
                  <a:srgbClr val="2197F4"/>
                </a:solidFill>
                <a:latin typeface="Consolas" panose="020B0609020204030204" pitchFamily="49" charset="0"/>
              </a:rPr>
              <a:t>body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2000" dirty="0">
                <a:solidFill>
                  <a:srgbClr val="8CC44A"/>
                </a:solidFill>
                <a:latin typeface="Consolas" panose="020B0609020204030204" pitchFamily="49" charset="0"/>
              </a:rPr>
              <a:t>'email</a:t>
            </a:r>
            <a:r>
              <a:rPr lang="es-AR" sz="2000" dirty="0" smtClean="0">
                <a:solidFill>
                  <a:srgbClr val="8CC44A"/>
                </a:solidFill>
                <a:latin typeface="Consolas" panose="020B0609020204030204" pitchFamily="49" charset="0"/>
              </a:rPr>
              <a:t>'</a:t>
            </a:r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)</a:t>
            </a:r>
          </a:p>
          <a:p>
            <a:endParaRPr lang="es-ES" sz="2000" dirty="0">
              <a:solidFill>
                <a:srgbClr val="434343"/>
              </a:solidFill>
              <a:latin typeface="Consolas" panose="020B0609020204030204" pitchFamily="49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AR" sz="2000" b="1" dirty="0" err="1">
                <a:solidFill>
                  <a:srgbClr val="FFCC22"/>
                </a:solidFill>
                <a:latin typeface="Karla-Bold"/>
              </a:rPr>
              <a:t>custom</a:t>
            </a:r>
            <a:r>
              <a:rPr lang="es-AR" sz="2000" b="1" dirty="0" smtClean="0">
                <a:solidFill>
                  <a:srgbClr val="FFCC22"/>
                </a:solidFill>
                <a:latin typeface="Karla-Bold"/>
              </a:rPr>
              <a:t>() 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Recibe un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callback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con un valor. Dentro desarrollaremos la lógica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necesaria para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validar ese </a:t>
            </a:r>
            <a:r>
              <a:rPr lang="es-ES" sz="2000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valor.La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ejecutamos sobre el campo que queremos validar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.</a:t>
            </a:r>
          </a:p>
          <a:p>
            <a:r>
              <a:rPr lang="es-AR" sz="2000" dirty="0" smtClean="0">
                <a:solidFill>
                  <a:srgbClr val="2197F4"/>
                </a:solidFill>
                <a:latin typeface="Consolas" panose="020B0609020204030204" pitchFamily="49" charset="0"/>
              </a:rPr>
              <a:t>   </a:t>
            </a:r>
            <a:r>
              <a:rPr lang="es-AR" sz="2000" dirty="0" err="1" smtClean="0">
                <a:solidFill>
                  <a:srgbClr val="2197F4"/>
                </a:solidFill>
                <a:latin typeface="Consolas" panose="020B0609020204030204" pitchFamily="49" charset="0"/>
              </a:rPr>
              <a:t>body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2000" dirty="0">
                <a:solidFill>
                  <a:srgbClr val="8CC44A"/>
                </a:solidFill>
                <a:latin typeface="Consolas" panose="020B0609020204030204" pitchFamily="49" charset="0"/>
              </a:rPr>
              <a:t>'email'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).</a:t>
            </a:r>
            <a:r>
              <a:rPr lang="es-AR" sz="2000" dirty="0" err="1">
                <a:solidFill>
                  <a:srgbClr val="2197F4"/>
                </a:solidFill>
                <a:latin typeface="Consolas" panose="020B0609020204030204" pitchFamily="49" charset="0"/>
              </a:rPr>
              <a:t>custom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2000" dirty="0" err="1">
                <a:solidFill>
                  <a:srgbClr val="9D27B1"/>
                </a:solidFill>
                <a:latin typeface="Consolas" panose="020B0609020204030204" pitchFamily="49" charset="0"/>
              </a:rPr>
              <a:t>function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value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       // 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lógica a implementar</a:t>
            </a:r>
          </a:p>
          <a:p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     })</a:t>
            </a:r>
            <a:endParaRPr lang="es-ES"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9596373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1"/>
          <p:cNvGrpSpPr/>
          <p:nvPr/>
        </p:nvGrpSpPr>
        <p:grpSpPr>
          <a:xfrm>
            <a:off x="-53575" y="0"/>
            <a:ext cx="9144000" cy="5143500"/>
            <a:chOff x="0" y="0"/>
            <a:chExt cx="9144000" cy="5143500"/>
          </a:xfrm>
        </p:grpSpPr>
        <p:pic>
          <p:nvPicPr>
            <p:cNvPr id="157" name="Google Shape;157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31"/>
            <p:cNvPicPr preferRelativeResize="0"/>
            <p:nvPr/>
          </p:nvPicPr>
          <p:blipFill rotWithShape="1">
            <a:blip r:embed="rId4">
              <a:alphaModFix amt="27000"/>
            </a:blip>
            <a:srcRect l="26649" t="17352" r="28681" b="30269"/>
            <a:stretch/>
          </p:blipFill>
          <p:spPr>
            <a:xfrm>
              <a:off x="0" y="0"/>
              <a:ext cx="447694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9" name="Google Shape;159;p31"/>
          <p:cNvGrpSpPr/>
          <p:nvPr/>
        </p:nvGrpSpPr>
        <p:grpSpPr>
          <a:xfrm>
            <a:off x="-147725" y="0"/>
            <a:ext cx="9315635" cy="5143500"/>
            <a:chOff x="-23775" y="0"/>
            <a:chExt cx="9191550" cy="5143500"/>
          </a:xfrm>
        </p:grpSpPr>
        <p:pic>
          <p:nvPicPr>
            <p:cNvPr id="160" name="Google Shape;160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-23775" y="0"/>
              <a:ext cx="919155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31"/>
            <p:cNvPicPr preferRelativeResize="0"/>
            <p:nvPr/>
          </p:nvPicPr>
          <p:blipFill rotWithShape="1">
            <a:blip r:embed="rId6">
              <a:alphaModFix amt="24000"/>
            </a:blip>
            <a:srcRect l="10007" b="15232"/>
            <a:stretch/>
          </p:blipFill>
          <p:spPr>
            <a:xfrm>
              <a:off x="0" y="1805000"/>
              <a:ext cx="5310126" cy="3338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2" name="Google Shape;162;p31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8268375" y="4321225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19;p26"/>
          <p:cNvSpPr txBox="1"/>
          <p:nvPr/>
        </p:nvSpPr>
        <p:spPr>
          <a:xfrm>
            <a:off x="641033" y="1144965"/>
            <a:ext cx="7849234" cy="1661963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Al igual que </a:t>
            </a:r>
            <a:r>
              <a:rPr lang="es-ES" sz="2400" b="1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check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(),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las validaciones  con </a:t>
            </a:r>
            <a:r>
              <a:rPr lang="es-ES" sz="2400" b="1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body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()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las haremos 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dentro del </a:t>
            </a:r>
            <a:r>
              <a:rPr lang="es-ES" sz="2400" b="1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array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que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le pasamos 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como parámetro a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 ruta que 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esté procesando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el formulario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3140646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 txBox="1"/>
          <p:nvPr/>
        </p:nvSpPr>
        <p:spPr>
          <a:xfrm>
            <a:off x="291700" y="174300"/>
            <a:ext cx="3636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REPASO GENERAL |</a:t>
            </a:r>
            <a:endParaRPr sz="2800" b="1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42" name="Google Shape;142;p29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9"/>
          <p:cNvSpPr txBox="1"/>
          <p:nvPr/>
        </p:nvSpPr>
        <p:spPr>
          <a:xfrm>
            <a:off x="577281" y="1737048"/>
            <a:ext cx="7410300" cy="1881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“Cada vez que le solicitemos al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usuario que nos envíe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información, es importante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validar esos datos tanto desde el</a:t>
            </a:r>
          </a:p>
          <a:p>
            <a:pPr lvl="0" algn="ctr"/>
            <a:r>
              <a:rPr lang="es-ES" sz="18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front-end</a:t>
            </a:r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como desde el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back-</a:t>
            </a:r>
            <a:r>
              <a:rPr lang="es-ES" sz="1800" b="1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end</a:t>
            </a:r>
            <a:r>
              <a:rPr lang="es-ES" sz="18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.”</a:t>
            </a:r>
            <a:endParaRPr lang="es-ES" sz="1800" b="1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9509" y="130381"/>
            <a:ext cx="690809" cy="652783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8"/>
          <p:cNvPicPr preferRelativeResize="0"/>
          <p:nvPr/>
        </p:nvPicPr>
        <p:blipFill rotWithShape="1">
          <a:blip r:embed="rId4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5866600" y="342899"/>
            <a:ext cx="3277400" cy="480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8"/>
          <p:cNvPicPr preferRelativeResize="0"/>
          <p:nvPr/>
        </p:nvPicPr>
        <p:blipFill rotWithShape="1">
          <a:blip r:embed="rId6">
            <a:alphaModFix amt="30000"/>
          </a:blip>
          <a:srcRect/>
          <a:stretch/>
        </p:blipFill>
        <p:spPr>
          <a:xfrm>
            <a:off x="6220488" y="2331800"/>
            <a:ext cx="2913768" cy="279817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8"/>
          <p:cNvSpPr txBox="1"/>
          <p:nvPr/>
        </p:nvSpPr>
        <p:spPr>
          <a:xfrm>
            <a:off x="251366" y="4393050"/>
            <a:ext cx="23256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rPr>
              <a:t>/arbustait</a:t>
            </a:r>
            <a:endParaRPr sz="12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44" name="Google Shape;244;p38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163202" y="4759200"/>
            <a:ext cx="16322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8">
            <a:hlinkClick r:id="rId9"/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658342" y="4759490"/>
            <a:ext cx="24195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8">
            <a:hlinkClick r:id="rId11"/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14072" y="4759490"/>
            <a:ext cx="115215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8">
            <a:hlinkClick r:id="rId13"/>
          </p:cNvPr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35775" y="4759490"/>
            <a:ext cx="155540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8">
            <a:hlinkClick r:id="rId15"/>
          </p:cNvPr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943416" y="4759490"/>
            <a:ext cx="176663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8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3589879" y="1620216"/>
            <a:ext cx="1703025" cy="141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 txBox="1"/>
          <p:nvPr/>
        </p:nvSpPr>
        <p:spPr>
          <a:xfrm>
            <a:off x="6263300" y="3808613"/>
            <a:ext cx="2287500" cy="8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Gracias </a:t>
            </a:r>
            <a:endParaRPr sz="23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por participar</a:t>
            </a: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1000" b="0" i="0" u="none" strike="noStrike" cap="non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27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8"/>
          <p:cNvSpPr txBox="1"/>
          <p:nvPr/>
        </p:nvSpPr>
        <p:spPr>
          <a:xfrm>
            <a:off x="6263310" y="4413597"/>
            <a:ext cx="22875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2" name="Google Shape;252;p38"/>
          <p:cNvSpPr txBox="1"/>
          <p:nvPr/>
        </p:nvSpPr>
        <p:spPr>
          <a:xfrm>
            <a:off x="6263310" y="4671397"/>
            <a:ext cx="2287500" cy="2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3" name="Google Shape;253;p38"/>
          <p:cNvSpPr txBox="1"/>
          <p:nvPr/>
        </p:nvSpPr>
        <p:spPr>
          <a:xfrm>
            <a:off x="6333350" y="4613475"/>
            <a:ext cx="2147400" cy="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s" sz="1050" b="1" u="sng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  <a:hlinkClick r:id="rId18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WWW.ARBUSTA.NET</a:t>
            </a:r>
            <a:endParaRPr sz="14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" name="Google Shape;148;p30"/>
          <p:cNvCxnSpPr/>
          <p:nvPr/>
        </p:nvCxnSpPr>
        <p:spPr>
          <a:xfrm rot="10800000" flipH="1">
            <a:off x="811400" y="2476500"/>
            <a:ext cx="7500000" cy="14100"/>
          </a:xfrm>
          <a:prstGeom prst="straightConnector1">
            <a:avLst/>
          </a:prstGeom>
          <a:noFill/>
          <a:ln w="9525" cap="flat" cmpd="sng">
            <a:solidFill>
              <a:srgbClr val="C0409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49" name="Google Shape;149;p30"/>
          <p:cNvSpPr txBox="1"/>
          <p:nvPr/>
        </p:nvSpPr>
        <p:spPr>
          <a:xfrm>
            <a:off x="1188027" y="443004"/>
            <a:ext cx="61722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b="1" dirty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LÍNEA DE TIEMPO </a:t>
            </a:r>
            <a:r>
              <a:rPr lang="es" sz="2800" b="1" dirty="0" smtClean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 | EXPRESS</a:t>
            </a:r>
            <a:endParaRPr sz="2800" b="1" dirty="0">
              <a:solidFill>
                <a:srgbClr val="060457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>
                <a:solidFill>
                  <a:srgbClr val="060457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endParaRPr sz="2800" dirty="0">
              <a:solidFill>
                <a:srgbClr val="060457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sp>
        <p:nvSpPr>
          <p:cNvPr id="151" name="Google Shape;151;p30"/>
          <p:cNvSpPr txBox="1"/>
          <p:nvPr/>
        </p:nvSpPr>
        <p:spPr>
          <a:xfrm>
            <a:off x="1549640" y="1572027"/>
            <a:ext cx="956700" cy="3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95"/>
              <a:buNone/>
            </a:pPr>
            <a:endParaRPr sz="750">
              <a:solidFill>
                <a:srgbClr val="C0409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618" y="3776732"/>
            <a:ext cx="743816" cy="743816"/>
          </a:xfrm>
          <a:prstGeom prst="rect">
            <a:avLst/>
          </a:prstGeom>
        </p:spPr>
      </p:pic>
      <p:sp>
        <p:nvSpPr>
          <p:cNvPr id="8" name="Google Shape;149;p30"/>
          <p:cNvSpPr txBox="1"/>
          <p:nvPr/>
        </p:nvSpPr>
        <p:spPr>
          <a:xfrm>
            <a:off x="1265526" y="3776732"/>
            <a:ext cx="6431972" cy="754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900" b="1" dirty="0" smtClean="0">
                <a:solidFill>
                  <a:srgbClr val="060457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Como éste equipo está a full.. También aprendimos a conectar la base de datos</a:t>
            </a:r>
            <a:endParaRPr sz="900" b="1" dirty="0">
              <a:solidFill>
                <a:srgbClr val="060457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>
                <a:solidFill>
                  <a:srgbClr val="060457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endParaRPr sz="2800" dirty="0">
              <a:solidFill>
                <a:srgbClr val="060457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31" y="1110526"/>
            <a:ext cx="9112216" cy="205893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1"/>
          <p:cNvGrpSpPr/>
          <p:nvPr/>
        </p:nvGrpSpPr>
        <p:grpSpPr>
          <a:xfrm>
            <a:off x="-53575" y="0"/>
            <a:ext cx="9144000" cy="5143500"/>
            <a:chOff x="0" y="0"/>
            <a:chExt cx="9144000" cy="5143500"/>
          </a:xfrm>
        </p:grpSpPr>
        <p:pic>
          <p:nvPicPr>
            <p:cNvPr id="157" name="Google Shape;157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31"/>
            <p:cNvPicPr preferRelativeResize="0"/>
            <p:nvPr/>
          </p:nvPicPr>
          <p:blipFill rotWithShape="1">
            <a:blip r:embed="rId4">
              <a:alphaModFix amt="27000"/>
            </a:blip>
            <a:srcRect l="26649" t="17352" r="28681" b="30269"/>
            <a:stretch/>
          </p:blipFill>
          <p:spPr>
            <a:xfrm>
              <a:off x="0" y="0"/>
              <a:ext cx="447694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9" name="Google Shape;159;p31"/>
          <p:cNvGrpSpPr/>
          <p:nvPr/>
        </p:nvGrpSpPr>
        <p:grpSpPr>
          <a:xfrm>
            <a:off x="-147725" y="0"/>
            <a:ext cx="9315635" cy="5143500"/>
            <a:chOff x="-23775" y="0"/>
            <a:chExt cx="9191550" cy="5143500"/>
          </a:xfrm>
        </p:grpSpPr>
        <p:pic>
          <p:nvPicPr>
            <p:cNvPr id="160" name="Google Shape;160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-23775" y="0"/>
              <a:ext cx="919155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31"/>
            <p:cNvPicPr preferRelativeResize="0"/>
            <p:nvPr/>
          </p:nvPicPr>
          <p:blipFill rotWithShape="1">
            <a:blip r:embed="rId6">
              <a:alphaModFix amt="24000"/>
            </a:blip>
            <a:srcRect l="10007" b="15232"/>
            <a:stretch/>
          </p:blipFill>
          <p:spPr>
            <a:xfrm>
              <a:off x="0" y="1805000"/>
              <a:ext cx="5310126" cy="3338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2" name="Google Shape;162;p31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8268375" y="4321225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1"/>
          <p:cNvSpPr txBox="1"/>
          <p:nvPr/>
        </p:nvSpPr>
        <p:spPr>
          <a:xfrm>
            <a:off x="272625" y="178400"/>
            <a:ext cx="80943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 b="1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OBJETIVO CLASE DE HOY|</a:t>
            </a:r>
            <a:endParaRPr sz="27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" name="Google Shape;119;p26"/>
          <p:cNvSpPr txBox="1"/>
          <p:nvPr/>
        </p:nvSpPr>
        <p:spPr>
          <a:xfrm>
            <a:off x="247752" y="1995994"/>
            <a:ext cx="8268375" cy="923299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400" b="1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* Conocer </a:t>
            </a:r>
            <a:r>
              <a:rPr lang="es-AR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 instalar </a:t>
            </a:r>
            <a:r>
              <a:rPr lang="es-AR" sz="2400" b="1" dirty="0" err="1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express-validator</a:t>
            </a:r>
            <a:endParaRPr lang="es-AR" sz="2400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lvl="0" algn="ctr"/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* Realizar Validaciones en nuestro proyecto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673768" y="203738"/>
            <a:ext cx="55001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 err="1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express-validator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412512" y="819261"/>
            <a:ext cx="8144236" cy="1450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Es una librería que nos permite validar campos de una manera sencilla y eficiente.</a:t>
            </a:r>
          </a:p>
          <a:p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Para empezar a trabajar con él hace falta instalarlo a través de </a:t>
            </a:r>
            <a:r>
              <a:rPr lang="es-ES" sz="2000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npm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  <p:sp>
        <p:nvSpPr>
          <p:cNvPr id="8" name="Google Shape;170;p32"/>
          <p:cNvSpPr txBox="1"/>
          <p:nvPr/>
        </p:nvSpPr>
        <p:spPr>
          <a:xfrm>
            <a:off x="412512" y="2474895"/>
            <a:ext cx="8144236" cy="1758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Al momento de requerir el módulo, nos devolverá un objeto con muchas propiedades. De todas ellas nos interesan sólo tres: check, validationResult y body. Usando destructuring podemos requerirlas para implementarlas en nuestro proyecto.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2769722" y="2167118"/>
            <a:ext cx="29995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dirty="0" err="1"/>
              <a:t>npm</a:t>
            </a:r>
            <a:r>
              <a:rPr lang="es-AR" dirty="0"/>
              <a:t> </a:t>
            </a:r>
            <a:r>
              <a:rPr lang="es-AR" dirty="0" err="1"/>
              <a:t>install</a:t>
            </a:r>
            <a:r>
              <a:rPr lang="es-AR" dirty="0"/>
              <a:t> </a:t>
            </a:r>
            <a:r>
              <a:rPr lang="es-AR" dirty="0" err="1"/>
              <a:t>express-validator</a:t>
            </a:r>
            <a:r>
              <a:rPr lang="es-AR" dirty="0"/>
              <a:t> --</a:t>
            </a:r>
            <a:r>
              <a:rPr lang="es-AR" dirty="0" err="1"/>
              <a:t>save</a:t>
            </a:r>
            <a:endParaRPr lang="es-AR" dirty="0"/>
          </a:p>
        </p:txBody>
      </p:sp>
      <p:sp>
        <p:nvSpPr>
          <p:cNvPr id="4" name="Rectángulo 3"/>
          <p:cNvSpPr/>
          <p:nvPr/>
        </p:nvSpPr>
        <p:spPr>
          <a:xfrm>
            <a:off x="1349256" y="4299638"/>
            <a:ext cx="695425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>
                <a:solidFill>
                  <a:srgbClr val="9D27B1"/>
                </a:solidFill>
                <a:latin typeface="Consolas" panose="020B0609020204030204" pitchFamily="49" charset="0"/>
              </a:rPr>
              <a:t>const</a:t>
            </a:r>
            <a:r>
              <a:rPr lang="en-US" sz="1200" dirty="0">
                <a:solidFill>
                  <a:srgbClr val="9D27B1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434343"/>
                </a:solidFill>
                <a:latin typeface="Consolas" panose="020B0609020204030204" pitchFamily="49" charset="0"/>
              </a:rPr>
              <a:t>{ </a:t>
            </a:r>
            <a:r>
              <a:rPr lang="en-US" sz="1200" dirty="0">
                <a:solidFill>
                  <a:srgbClr val="F6A52B"/>
                </a:solidFill>
                <a:latin typeface="Consolas" panose="020B0609020204030204" pitchFamily="49" charset="0"/>
              </a:rPr>
              <a:t>check</a:t>
            </a:r>
            <a:r>
              <a:rPr lang="en-US" sz="1200" dirty="0">
                <a:solidFill>
                  <a:srgbClr val="434343"/>
                </a:solidFill>
                <a:latin typeface="Consolas" panose="020B0609020204030204" pitchFamily="49" charset="0"/>
              </a:rPr>
              <a:t>, </a:t>
            </a:r>
            <a:r>
              <a:rPr lang="en-US" sz="1200" dirty="0" err="1">
                <a:solidFill>
                  <a:srgbClr val="F6A52B"/>
                </a:solidFill>
                <a:latin typeface="Consolas" panose="020B0609020204030204" pitchFamily="49" charset="0"/>
              </a:rPr>
              <a:t>validationResult</a:t>
            </a:r>
            <a:r>
              <a:rPr lang="en-US" sz="1200" dirty="0">
                <a:solidFill>
                  <a:srgbClr val="434343"/>
                </a:solidFill>
                <a:latin typeface="Consolas" panose="020B0609020204030204" pitchFamily="49" charset="0"/>
              </a:rPr>
              <a:t>, </a:t>
            </a:r>
            <a:r>
              <a:rPr lang="en-US" sz="1200" dirty="0">
                <a:solidFill>
                  <a:srgbClr val="F6A52B"/>
                </a:solidFill>
                <a:latin typeface="Consolas" panose="020B0609020204030204" pitchFamily="49" charset="0"/>
              </a:rPr>
              <a:t>body </a:t>
            </a:r>
            <a:r>
              <a:rPr lang="en-US" sz="1200" dirty="0">
                <a:solidFill>
                  <a:srgbClr val="434343"/>
                </a:solidFill>
                <a:latin typeface="Consolas" panose="020B0609020204030204" pitchFamily="49" charset="0"/>
              </a:rPr>
              <a:t>} </a:t>
            </a:r>
            <a:r>
              <a:rPr lang="en-US" sz="1200" dirty="0">
                <a:solidFill>
                  <a:srgbClr val="2197F4"/>
                </a:solidFill>
                <a:latin typeface="Consolas" panose="020B0609020204030204" pitchFamily="49" charset="0"/>
              </a:rPr>
              <a:t>= require</a:t>
            </a:r>
            <a:r>
              <a:rPr lang="en-US" sz="12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8CC44A"/>
                </a:solidFill>
                <a:latin typeface="Consolas" panose="020B0609020204030204" pitchFamily="49" charset="0"/>
              </a:rPr>
              <a:t>'express-validator'</a:t>
            </a:r>
            <a:r>
              <a:rPr lang="en-US" sz="1200" dirty="0">
                <a:solidFill>
                  <a:srgbClr val="434343"/>
                </a:solidFill>
                <a:latin typeface="Consolas" panose="020B0609020204030204" pitchFamily="49" charset="0"/>
              </a:rPr>
              <a:t>);</a:t>
            </a:r>
            <a:endParaRPr lang="es-AR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2949457" y="0"/>
            <a:ext cx="9590887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1.VALIDAR </a:t>
            </a:r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DATOS</a:t>
            </a:r>
          </a:p>
          <a:p>
            <a:pPr lvl="0" algn="ctr"/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PRIMEROS </a:t>
            </a:r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PASOS  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220005" y="1046410"/>
            <a:ext cx="8336742" cy="298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En la ruta que va a procesar la información que nos llegue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del formulario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deberemos configurar un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middleware</a:t>
            </a:r>
            <a:r>
              <a:rPr lang="es-ES" sz="2000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.¿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Por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qué?.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Porque estas validaciones tienen que ejecutarse después de que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el usuario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envió la información, pero antes de que se envíe la respuesta.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Como todo middleware, deberemos enviarlo entre el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request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y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el response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sólo que en este caso lo enviaremos como un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array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1144772" y="4108059"/>
            <a:ext cx="62909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 err="1">
                <a:solidFill>
                  <a:srgbClr val="F54336"/>
                </a:solidFill>
                <a:latin typeface="Consolas" panose="020B0609020204030204" pitchFamily="49" charset="0"/>
              </a:rPr>
              <a:t>router</a:t>
            </a:r>
            <a:r>
              <a:rPr lang="es-AR" dirty="0" err="1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dirty="0" err="1">
                <a:solidFill>
                  <a:srgbClr val="2197F4"/>
                </a:solidFill>
                <a:latin typeface="Consolas" panose="020B0609020204030204" pitchFamily="49" charset="0"/>
              </a:rPr>
              <a:t>post</a:t>
            </a:r>
            <a:r>
              <a:rPr lang="es-AR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dirty="0">
                <a:solidFill>
                  <a:srgbClr val="8CC44A"/>
                </a:solidFill>
                <a:latin typeface="Consolas" panose="020B0609020204030204" pitchFamily="49" charset="0"/>
              </a:rPr>
              <a:t>'/</a:t>
            </a:r>
            <a:r>
              <a:rPr lang="es-AR" dirty="0" err="1">
                <a:solidFill>
                  <a:srgbClr val="8CC44A"/>
                </a:solidFill>
                <a:latin typeface="Consolas" panose="020B0609020204030204" pitchFamily="49" charset="0"/>
              </a:rPr>
              <a:t>login</a:t>
            </a:r>
            <a:r>
              <a:rPr lang="es-AR" dirty="0">
                <a:solidFill>
                  <a:srgbClr val="8CC44A"/>
                </a:solidFill>
                <a:latin typeface="Consolas" panose="020B0609020204030204" pitchFamily="49" charset="0"/>
              </a:rPr>
              <a:t>'</a:t>
            </a:r>
            <a:r>
              <a:rPr lang="es-AR" dirty="0">
                <a:solidFill>
                  <a:srgbClr val="434343"/>
                </a:solidFill>
                <a:latin typeface="Consolas" panose="020B0609020204030204" pitchFamily="49" charset="0"/>
              </a:rPr>
              <a:t>, </a:t>
            </a:r>
            <a:r>
              <a:rPr lang="es-AR" b="1" dirty="0">
                <a:solidFill>
                  <a:srgbClr val="434343"/>
                </a:solidFill>
                <a:latin typeface="Consolas-Bold"/>
              </a:rPr>
              <a:t>[]</a:t>
            </a:r>
            <a:r>
              <a:rPr lang="es-AR" dirty="0">
                <a:solidFill>
                  <a:srgbClr val="434343"/>
                </a:solidFill>
                <a:latin typeface="Consolas" panose="020B0609020204030204" pitchFamily="49" charset="0"/>
              </a:rPr>
              <a:t>, </a:t>
            </a:r>
            <a:r>
              <a:rPr lang="es-AR" dirty="0" err="1">
                <a:solidFill>
                  <a:srgbClr val="F54336"/>
                </a:solidFill>
                <a:latin typeface="Consolas" panose="020B0609020204030204" pitchFamily="49" charset="0"/>
              </a:rPr>
              <a:t>userController</a:t>
            </a:r>
            <a:r>
              <a:rPr lang="es-AR" dirty="0" err="1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dirty="0" err="1">
                <a:solidFill>
                  <a:srgbClr val="F54336"/>
                </a:solidFill>
                <a:latin typeface="Consolas" panose="020B0609020204030204" pitchFamily="49" charset="0"/>
              </a:rPr>
              <a:t>login</a:t>
            </a:r>
            <a:r>
              <a:rPr lang="es-AR" dirty="0">
                <a:solidFill>
                  <a:srgbClr val="434343"/>
                </a:solidFill>
                <a:latin typeface="Consolas" panose="020B0609020204030204" pitchFamily="49" charset="0"/>
              </a:rPr>
              <a:t>);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314811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156851" y="87070"/>
            <a:ext cx="235403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 err="1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check</a:t>
            </a:r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()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220005" y="1050460"/>
            <a:ext cx="8336742" cy="1450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Es una función que nos va a permitir validar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campo por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campo.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La misma recibe como parámetro un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string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que será el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nombre del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campo que queremos validar.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58498" y="2624407"/>
            <a:ext cx="559984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1300" dirty="0" err="1">
                <a:solidFill>
                  <a:srgbClr val="9A9A9A"/>
                </a:solidFill>
                <a:latin typeface="Consolas" panose="020B0609020204030204" pitchFamily="49" charset="0"/>
              </a:rPr>
              <a:t>router.post</a:t>
            </a:r>
            <a:r>
              <a:rPr lang="es-AR" sz="1300" dirty="0">
                <a:solidFill>
                  <a:srgbClr val="9A9A9A"/>
                </a:solidFill>
                <a:latin typeface="Consolas" panose="020B0609020204030204" pitchFamily="49" charset="0"/>
              </a:rPr>
              <a:t>('/</a:t>
            </a:r>
            <a:r>
              <a:rPr lang="es-AR" sz="1300" dirty="0" err="1">
                <a:solidFill>
                  <a:srgbClr val="9A9A9A"/>
                </a:solidFill>
                <a:latin typeface="Consolas" panose="020B0609020204030204" pitchFamily="49" charset="0"/>
              </a:rPr>
              <a:t>login</a:t>
            </a:r>
            <a:r>
              <a:rPr lang="es-AR" sz="1300" dirty="0">
                <a:solidFill>
                  <a:srgbClr val="9A9A9A"/>
                </a:solidFill>
                <a:latin typeface="Consolas" panose="020B0609020204030204" pitchFamily="49" charset="0"/>
              </a:rPr>
              <a:t>', </a:t>
            </a:r>
            <a:r>
              <a:rPr lang="es-AR" sz="1300" b="1" dirty="0">
                <a:solidFill>
                  <a:srgbClr val="434343"/>
                </a:solidFill>
                <a:latin typeface="Consolas-Bold"/>
              </a:rPr>
              <a:t>[</a:t>
            </a:r>
          </a:p>
          <a:p>
            <a:r>
              <a:rPr lang="es-AR" sz="1300" dirty="0" err="1">
                <a:solidFill>
                  <a:srgbClr val="2197F4"/>
                </a:solidFill>
                <a:latin typeface="Consolas" panose="020B0609020204030204" pitchFamily="49" charset="0"/>
              </a:rPr>
              <a:t>check</a:t>
            </a:r>
            <a:r>
              <a:rPr lang="es-AR" sz="13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1300" dirty="0">
                <a:solidFill>
                  <a:srgbClr val="8CC44A"/>
                </a:solidFill>
                <a:latin typeface="Consolas" panose="020B0609020204030204" pitchFamily="49" charset="0"/>
              </a:rPr>
              <a:t>'email'</a:t>
            </a:r>
            <a:r>
              <a:rPr lang="es-AR" sz="1300" dirty="0">
                <a:solidFill>
                  <a:srgbClr val="434343"/>
                </a:solidFill>
                <a:latin typeface="Consolas" panose="020B0609020204030204" pitchFamily="49" charset="0"/>
              </a:rPr>
              <a:t>),</a:t>
            </a:r>
          </a:p>
          <a:p>
            <a:r>
              <a:rPr lang="es-AR" sz="1300" dirty="0">
                <a:solidFill>
                  <a:srgbClr val="434343"/>
                </a:solidFill>
                <a:latin typeface="Consolas" panose="020B0609020204030204" pitchFamily="49" charset="0"/>
              </a:rPr>
              <a:t>...</a:t>
            </a:r>
          </a:p>
          <a:p>
            <a:r>
              <a:rPr lang="es-AR" sz="1300" b="1" dirty="0">
                <a:solidFill>
                  <a:srgbClr val="434343"/>
                </a:solidFill>
                <a:latin typeface="Consolas-Bold"/>
              </a:rPr>
              <a:t>]</a:t>
            </a:r>
            <a:r>
              <a:rPr lang="es-AR" sz="1300" dirty="0">
                <a:solidFill>
                  <a:srgbClr val="9A9A9A"/>
                </a:solidFill>
                <a:latin typeface="Consolas" panose="020B0609020204030204" pitchFamily="49" charset="0"/>
              </a:rPr>
              <a:t>, </a:t>
            </a:r>
            <a:r>
              <a:rPr lang="es-AR" sz="1300" dirty="0" err="1">
                <a:solidFill>
                  <a:srgbClr val="9A9A9A"/>
                </a:solidFill>
                <a:latin typeface="Consolas" panose="020B0609020204030204" pitchFamily="49" charset="0"/>
              </a:rPr>
              <a:t>userController.login</a:t>
            </a:r>
            <a:r>
              <a:rPr lang="es-AR" sz="1300" dirty="0">
                <a:solidFill>
                  <a:srgbClr val="9A9A9A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AR" sz="1200" dirty="0">
                <a:solidFill>
                  <a:srgbClr val="FFFFFF"/>
                </a:solidFill>
                <a:latin typeface="Montserrat-Regular"/>
              </a:rPr>
              <a:t>6</a:t>
            </a:r>
            <a:endParaRPr lang="es-AR" dirty="0"/>
          </a:p>
        </p:txBody>
      </p:sp>
      <p:sp>
        <p:nvSpPr>
          <p:cNvPr id="7" name="Rectángulo 6"/>
          <p:cNvSpPr/>
          <p:nvPr/>
        </p:nvSpPr>
        <p:spPr>
          <a:xfrm>
            <a:off x="85940" y="4299638"/>
            <a:ext cx="669299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b="1" i="1" dirty="0">
                <a:solidFill>
                  <a:srgbClr val="FF0000"/>
                </a:solidFill>
              </a:rPr>
              <a:t>Recordar que el nombre del campo que le pasemos a </a:t>
            </a:r>
            <a:r>
              <a:rPr lang="es-ES" b="1" i="1" dirty="0" err="1">
                <a:solidFill>
                  <a:srgbClr val="FF0000"/>
                </a:solidFill>
              </a:rPr>
              <a:t>check</a:t>
            </a:r>
            <a:r>
              <a:rPr lang="es-ES" b="1" i="1" dirty="0">
                <a:solidFill>
                  <a:srgbClr val="FF0000"/>
                </a:solidFill>
              </a:rPr>
              <a:t>()</a:t>
            </a:r>
          </a:p>
          <a:p>
            <a:r>
              <a:rPr lang="es-ES" b="1" i="1" dirty="0">
                <a:solidFill>
                  <a:srgbClr val="FF0000"/>
                </a:solidFill>
              </a:rPr>
              <a:t>deberá ser el mismo que hayamos configurado para ese</a:t>
            </a:r>
          </a:p>
          <a:p>
            <a:r>
              <a:rPr lang="es-ES" b="1" i="1" dirty="0">
                <a:solidFill>
                  <a:srgbClr val="FF0000"/>
                </a:solidFill>
              </a:rPr>
              <a:t>campo en el atributo </a:t>
            </a:r>
            <a:r>
              <a:rPr lang="es-ES" b="1" i="1" dirty="0" err="1">
                <a:solidFill>
                  <a:srgbClr val="FF0000"/>
                </a:solidFill>
              </a:rPr>
              <a:t>name</a:t>
            </a:r>
            <a:r>
              <a:rPr lang="es-ES" b="1" i="1" dirty="0">
                <a:solidFill>
                  <a:srgbClr val="FF0000"/>
                </a:solidFill>
              </a:rPr>
              <a:t> del formulario.</a:t>
            </a:r>
            <a:endParaRPr lang="es-AR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2492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0" y="144685"/>
            <a:ext cx="5458182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AGREGANDO VALIDACIONES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220005" y="606166"/>
            <a:ext cx="8336742" cy="298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Esta librería incluye métodos que podemos implementar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directamente sobre cada uno de los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checks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que hagamos,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para validar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diferentes cosas. Algunos de los más usados son:</a:t>
            </a:r>
          </a:p>
          <a:p>
            <a:r>
              <a:rPr lang="es-AR" sz="2000" b="1" dirty="0" err="1" smtClean="0">
                <a:solidFill>
                  <a:srgbClr val="FFCC22"/>
                </a:solidFill>
                <a:latin typeface="Karla-Bold"/>
              </a:rPr>
              <a:t>isLength</a:t>
            </a:r>
            <a:r>
              <a:rPr lang="es-AR" sz="2000" b="1" dirty="0">
                <a:solidFill>
                  <a:srgbClr val="FFCC22"/>
                </a:solidFill>
                <a:latin typeface="Karla-Bold"/>
              </a:rPr>
              <a:t>()</a:t>
            </a:r>
            <a:endParaRPr lang="es-ES"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Valida la longitud del campo. Recibe un objeto literal con la propiedad min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y </a:t>
            </a:r>
            <a:r>
              <a:rPr lang="es-ES" sz="2000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max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para configurar la cantidad de caracteres mínimos y máximos que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debería tener ese dato.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2207320" y="3449509"/>
            <a:ext cx="498085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000" dirty="0" err="1">
                <a:solidFill>
                  <a:srgbClr val="2197F4"/>
                </a:solidFill>
                <a:latin typeface="Consolas" panose="020B0609020204030204" pitchFamily="49" charset="0"/>
              </a:rPr>
              <a:t>check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2000" dirty="0">
                <a:solidFill>
                  <a:srgbClr val="8CC44A"/>
                </a:solidFill>
                <a:latin typeface="Consolas" panose="020B0609020204030204" pitchFamily="49" charset="0"/>
              </a:rPr>
              <a:t>'campo'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).</a:t>
            </a:r>
            <a:r>
              <a:rPr lang="es-AR" sz="2000" dirty="0" err="1">
                <a:solidFill>
                  <a:srgbClr val="2197F4"/>
                </a:solidFill>
                <a:latin typeface="Consolas" panose="020B0609020204030204" pitchFamily="49" charset="0"/>
              </a:rPr>
              <a:t>isLength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 {min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:</a:t>
            </a:r>
            <a:r>
              <a:rPr lang="es-AR" sz="2000" dirty="0">
                <a:solidFill>
                  <a:srgbClr val="F6A52B"/>
                </a:solidFill>
                <a:latin typeface="Consolas" panose="020B0609020204030204" pitchFamily="49" charset="0"/>
              </a:rPr>
              <a:t>6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} )</a:t>
            </a:r>
            <a:endParaRPr lang="es-AR" sz="2000" dirty="0"/>
          </a:p>
        </p:txBody>
      </p:sp>
      <p:sp>
        <p:nvSpPr>
          <p:cNvPr id="4" name="Rectángulo 3"/>
          <p:cNvSpPr/>
          <p:nvPr/>
        </p:nvSpPr>
        <p:spPr>
          <a:xfrm>
            <a:off x="220005" y="3595703"/>
            <a:ext cx="12506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000" b="1" dirty="0" err="1">
                <a:solidFill>
                  <a:srgbClr val="FFCC22"/>
                </a:solidFill>
                <a:latin typeface="Karla-Bold"/>
              </a:rPr>
              <a:t>isEmail</a:t>
            </a:r>
            <a:r>
              <a:rPr lang="es-AR" sz="2000" b="1" dirty="0">
                <a:solidFill>
                  <a:srgbClr val="FFCC22"/>
                </a:solidFill>
                <a:latin typeface="Karla-Bold"/>
              </a:rPr>
              <a:t>()</a:t>
            </a:r>
            <a:endParaRPr lang="es-AR" sz="2000" dirty="0"/>
          </a:p>
        </p:txBody>
      </p:sp>
      <p:sp>
        <p:nvSpPr>
          <p:cNvPr id="10" name="Google Shape;170;p32"/>
          <p:cNvSpPr txBox="1"/>
          <p:nvPr/>
        </p:nvSpPr>
        <p:spPr>
          <a:xfrm>
            <a:off x="220005" y="3882087"/>
            <a:ext cx="8668788" cy="835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Valida que el dato de ese campo tenga un formato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de email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  <a:cs typeface="Rubik SemiBold"/>
                <a:sym typeface="Rubik SemiBold"/>
              </a:rPr>
              <a:t>correcto.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2680965" y="4488703"/>
            <a:ext cx="35702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000" dirty="0" err="1">
                <a:solidFill>
                  <a:srgbClr val="2197F4"/>
                </a:solidFill>
                <a:latin typeface="Consolas" panose="020B0609020204030204" pitchFamily="49" charset="0"/>
              </a:rPr>
              <a:t>check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2000" dirty="0">
                <a:solidFill>
                  <a:srgbClr val="8CC44A"/>
                </a:solidFill>
                <a:latin typeface="Consolas" panose="020B0609020204030204" pitchFamily="49" charset="0"/>
              </a:rPr>
              <a:t>'campo'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).</a:t>
            </a:r>
            <a:r>
              <a:rPr lang="es-AR" sz="2000" dirty="0" err="1">
                <a:solidFill>
                  <a:srgbClr val="2197F4"/>
                </a:solidFill>
                <a:latin typeface="Consolas" panose="020B0609020204030204" pitchFamily="49" charset="0"/>
              </a:rPr>
              <a:t>isEmail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()</a:t>
            </a:r>
            <a:endParaRPr lang="es-AR" sz="2000" dirty="0"/>
          </a:p>
        </p:txBody>
      </p:sp>
    </p:spTree>
    <p:extLst>
      <p:ext uri="{BB962C8B-B14F-4D97-AF65-F5344CB8AC3E}">
        <p14:creationId xmlns:p14="http://schemas.microsoft.com/office/powerpoint/2010/main" val="2706021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0" y="144685"/>
            <a:ext cx="5458182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AGREGANDO VALIDACIONES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220005" y="720945"/>
            <a:ext cx="8336742" cy="33588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AR" sz="2400" b="1" dirty="0" err="1" smtClean="0">
                <a:solidFill>
                  <a:srgbClr val="FFCC22"/>
                </a:solidFill>
                <a:latin typeface="Karla-Bold"/>
              </a:rPr>
              <a:t>isint</a:t>
            </a:r>
            <a:r>
              <a:rPr lang="es-AR" sz="2400" b="1" dirty="0" smtClean="0">
                <a:solidFill>
                  <a:srgbClr val="FFCC22"/>
                </a:solidFill>
                <a:latin typeface="Karla-Bold"/>
              </a:rPr>
              <a:t>()</a:t>
            </a:r>
          </a:p>
          <a:p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Valida que el dato de ese campo sea un </a:t>
            </a:r>
            <a:r>
              <a:rPr lang="es-ES" sz="2000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integer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 Adicionalmente, puede recibir un objeto literal con la propiedad min y </a:t>
            </a:r>
            <a:r>
              <a:rPr lang="es-ES" sz="2000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max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para configurar el número</a:t>
            </a:r>
          </a:p>
          <a:p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mínimo y máximo que puede ser ese dato.</a:t>
            </a:r>
          </a:p>
          <a:p>
            <a:r>
              <a:rPr lang="es-AR" sz="2000" dirty="0" smtClean="0">
                <a:solidFill>
                  <a:srgbClr val="2197F4"/>
                </a:solidFill>
                <a:latin typeface="Consolas" panose="020B0609020204030204" pitchFamily="49" charset="0"/>
              </a:rPr>
              <a:t>        </a:t>
            </a:r>
            <a:r>
              <a:rPr lang="es-AR" sz="2000" dirty="0" err="1" smtClean="0">
                <a:solidFill>
                  <a:srgbClr val="2197F4"/>
                </a:solidFill>
                <a:latin typeface="Consolas" panose="020B0609020204030204" pitchFamily="49" charset="0"/>
              </a:rPr>
              <a:t>check</a:t>
            </a:r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2000" dirty="0" smtClean="0">
                <a:solidFill>
                  <a:srgbClr val="8CC44A"/>
                </a:solidFill>
                <a:latin typeface="Consolas" panose="020B0609020204030204" pitchFamily="49" charset="0"/>
              </a:rPr>
              <a:t>'campo'</a:t>
            </a:r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).</a:t>
            </a:r>
            <a:r>
              <a:rPr lang="es-AR" sz="2000" dirty="0" err="1" smtClean="0">
                <a:solidFill>
                  <a:srgbClr val="2197F4"/>
                </a:solidFill>
                <a:latin typeface="Consolas" panose="020B0609020204030204" pitchFamily="49" charset="0"/>
              </a:rPr>
              <a:t>isInt</a:t>
            </a:r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({min</a:t>
            </a:r>
            <a:r>
              <a:rPr lang="es-AR" sz="2000" dirty="0" smtClean="0">
                <a:solidFill>
                  <a:srgbClr val="2197F4"/>
                </a:solidFill>
                <a:latin typeface="Consolas" panose="020B0609020204030204" pitchFamily="49" charset="0"/>
              </a:rPr>
              <a:t>:</a:t>
            </a:r>
            <a:r>
              <a:rPr lang="es-AR" sz="2000" dirty="0" smtClean="0">
                <a:solidFill>
                  <a:srgbClr val="F6A52B"/>
                </a:solidFill>
                <a:latin typeface="Consolas" panose="020B0609020204030204" pitchFamily="49" charset="0"/>
              </a:rPr>
              <a:t>18</a:t>
            </a:r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, max</a:t>
            </a:r>
            <a:r>
              <a:rPr lang="es-AR" sz="2000" dirty="0" smtClean="0">
                <a:solidFill>
                  <a:srgbClr val="2197F4"/>
                </a:solidFill>
                <a:latin typeface="Consolas" panose="020B0609020204030204" pitchFamily="49" charset="0"/>
              </a:rPr>
              <a:t>:</a:t>
            </a:r>
            <a:r>
              <a:rPr lang="es-AR" sz="2000" dirty="0" smtClean="0">
                <a:solidFill>
                  <a:srgbClr val="F6A52B"/>
                </a:solidFill>
                <a:latin typeface="Consolas" panose="020B0609020204030204" pitchFamily="49" charset="0"/>
              </a:rPr>
              <a:t>99</a:t>
            </a:r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})</a:t>
            </a:r>
          </a:p>
          <a:p>
            <a:endParaRPr lang="es-ES" sz="2000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AR" sz="2000" b="1" dirty="0" err="1" smtClean="0">
                <a:solidFill>
                  <a:srgbClr val="FFCC22"/>
                </a:solidFill>
                <a:latin typeface="Karla-Bold"/>
              </a:rPr>
              <a:t>isEmpty</a:t>
            </a:r>
            <a:r>
              <a:rPr lang="es-AR" sz="2000" b="1" dirty="0" smtClean="0">
                <a:solidFill>
                  <a:srgbClr val="FFCC22"/>
                </a:solidFill>
                <a:latin typeface="Karla-Bold"/>
              </a:rPr>
              <a:t>()</a:t>
            </a:r>
            <a:endParaRPr lang="es-ES" sz="2000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Valida que el campo no esté </a:t>
            </a:r>
            <a:r>
              <a:rPr lang="es-ES" sz="2000" dirty="0" err="1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vacío.debería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tener ese  dato.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  <p:sp>
        <p:nvSpPr>
          <p:cNvPr id="10" name="Google Shape;170;p32"/>
          <p:cNvSpPr txBox="1"/>
          <p:nvPr/>
        </p:nvSpPr>
        <p:spPr>
          <a:xfrm>
            <a:off x="2158808" y="3524577"/>
            <a:ext cx="8668788" cy="527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AR" sz="2000" dirty="0" err="1">
                <a:solidFill>
                  <a:srgbClr val="2197F4"/>
                </a:solidFill>
                <a:latin typeface="Consolas" panose="020B0609020204030204" pitchFamily="49" charset="0"/>
              </a:rPr>
              <a:t>check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2000" dirty="0">
                <a:solidFill>
                  <a:srgbClr val="8CC44A"/>
                </a:solidFill>
                <a:latin typeface="Consolas" panose="020B0609020204030204" pitchFamily="49" charset="0"/>
              </a:rPr>
              <a:t>'campo'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).</a:t>
            </a:r>
            <a:r>
              <a:rPr lang="es-AR" sz="2000" dirty="0" err="1">
                <a:solidFill>
                  <a:srgbClr val="2197F4"/>
                </a:solidFill>
                <a:latin typeface="Consolas" panose="020B0609020204030204" pitchFamily="49" charset="0"/>
              </a:rPr>
              <a:t>isEmpty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()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51564" y="4558725"/>
            <a:ext cx="746989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600" i="1" dirty="0" err="1">
                <a:solidFill>
                  <a:srgbClr val="3F3F3F"/>
                </a:solidFill>
                <a:latin typeface="Karla-Italic"/>
              </a:rPr>
              <a:t>Podés</a:t>
            </a:r>
            <a:r>
              <a:rPr lang="es-ES" sz="1600" i="1" dirty="0">
                <a:solidFill>
                  <a:srgbClr val="3F3F3F"/>
                </a:solidFill>
                <a:latin typeface="Karla-Italic"/>
              </a:rPr>
              <a:t> encontrar todos los métodos que incluye la librería acá: </a:t>
            </a:r>
            <a:r>
              <a:rPr lang="es-ES" sz="1600" i="1" dirty="0">
                <a:solidFill>
                  <a:srgbClr val="3F3F3F"/>
                </a:solidFill>
                <a:latin typeface="Karla-Italic"/>
                <a:hlinkClick r:id="rId4"/>
              </a:rPr>
              <a:t>https://</a:t>
            </a:r>
            <a:r>
              <a:rPr lang="es-ES" sz="1600" i="1" dirty="0" smtClean="0">
                <a:solidFill>
                  <a:srgbClr val="3F3F3F"/>
                </a:solidFill>
                <a:latin typeface="Karla-Italic"/>
                <a:hlinkClick r:id="rId4"/>
              </a:rPr>
              <a:t>github.com/validatorjs/validator.js#validators</a:t>
            </a:r>
            <a:r>
              <a:rPr lang="es-ES" sz="1600" i="1" dirty="0" smtClean="0">
                <a:solidFill>
                  <a:srgbClr val="3F3F3F"/>
                </a:solidFill>
                <a:latin typeface="Karla-Italic"/>
              </a:rPr>
              <a:t> 	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29048020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1114</Words>
  <Application>Microsoft Office PowerPoint</Application>
  <PresentationFormat>Presentación en pantalla (16:9)</PresentationFormat>
  <Paragraphs>136</Paragraphs>
  <Slides>20</Slides>
  <Notes>20</Notes>
  <HiddenSlides>0</HiddenSlides>
  <MMClips>0</MMClips>
  <ScaleCrop>false</ScaleCrop>
  <HeadingPairs>
    <vt:vector size="6" baseType="variant">
      <vt:variant>
        <vt:lpstr>Fuentes usadas</vt:lpstr>
      </vt:variant>
      <vt:variant>
        <vt:i4>12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20</vt:i4>
      </vt:variant>
    </vt:vector>
  </HeadingPairs>
  <TitlesOfParts>
    <vt:vector size="34" baseType="lpstr">
      <vt:lpstr>Consolas-Bold</vt:lpstr>
      <vt:lpstr>Karla-Italic</vt:lpstr>
      <vt:lpstr>Rubik Medium</vt:lpstr>
      <vt:lpstr>Montserrat-Regular</vt:lpstr>
      <vt:lpstr>Rubik Light</vt:lpstr>
      <vt:lpstr>Arial</vt:lpstr>
      <vt:lpstr>Rubik</vt:lpstr>
      <vt:lpstr>Rubik SemiBold</vt:lpstr>
      <vt:lpstr>Montserrat-Bold</vt:lpstr>
      <vt:lpstr>Roboto Mono</vt:lpstr>
      <vt:lpstr>Consolas</vt:lpstr>
      <vt:lpstr>Karla-Bold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Arbusta</dc:creator>
  <cp:lastModifiedBy>Arbusta</cp:lastModifiedBy>
  <cp:revision>31</cp:revision>
  <dcterms:modified xsi:type="dcterms:W3CDTF">2022-08-10T03:08:03Z</dcterms:modified>
</cp:coreProperties>
</file>